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Montserrat Classic Bold" charset="1" panose="00000800000000000000"/>
      <p:regular r:id="rId24"/>
    </p:embeddedFont>
    <p:embeddedFont>
      <p:font typeface="Montserrat Classic" charset="1" panose="00000500000000000000"/>
      <p:regular r:id="rId25"/>
    </p:embeddedFont>
    <p:embeddedFont>
      <p:font typeface="Canva Sans" charset="1" panose="020B0503030501040103"/>
      <p:regular r:id="rId26"/>
    </p:embeddedFont>
    <p:embeddedFont>
      <p:font typeface="Montserrat" charset="1" panose="00000500000000000000"/>
      <p:regular r:id="rId27"/>
    </p:embeddedFont>
    <p:embeddedFont>
      <p:font typeface="Montserrat Bold" charset="1" panose="00000800000000000000"/>
      <p:regular r:id="rId28"/>
    </p:embeddedFont>
    <p:embeddedFont>
      <p:font typeface="Canva Sans Bold" charset="1" panose="020B0803030501040103"/>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 Id="rId3" Target="../media/image3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36.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public.tableau.com/app/profile/lucie.stenger/viz/Tableau_Telco_customers/ServicesUsageandTenure?publish=yes"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39.png" Type="http://schemas.openxmlformats.org/officeDocument/2006/relationships/image"/><Relationship Id="rId5" Target="../media/image8.jpeg" Type="http://schemas.openxmlformats.org/officeDocument/2006/relationships/image"/><Relationship Id="rId6" Target="../media/image40.png" Type="http://schemas.openxmlformats.org/officeDocument/2006/relationships/image"/><Relationship Id="rId7" Target="http://localhost:8080/carrier/3" TargetMode="External" Type="http://schemas.openxmlformats.org/officeDocument/2006/relationships/hyperlink"/><Relationship Id="rId8" Target="http://localhost:8080/Telco/cluster?page=0&amp;page_size=10&amp;cluster=1&amp;gdpr=0" TargetMode="External" Type="http://schemas.openxmlformats.org/officeDocument/2006/relationships/hyperlink"/></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https://github.com/luciest06/Ironhack-Final_Project" TargetMode="External" Type="http://schemas.openxmlformats.org/officeDocument/2006/relationships/hyperlink"/></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2" Target="../media/image6.png" Type="http://schemas.openxmlformats.org/officeDocument/2006/relationships/image"/><Relationship Id="rId3" Target="../media/image7.svg" Type="http://schemas.openxmlformats.org/officeDocument/2006/relationships/image"/><Relationship Id="rId4" Target="../media/image8.jpe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png" Type="http://schemas.openxmlformats.org/officeDocument/2006/relationships/image"/><Relationship Id="rId4" Target="../media/image21.svg" Type="http://schemas.openxmlformats.org/officeDocument/2006/relationships/image"/><Relationship Id="rId5" Target="../media/image22.png" Type="http://schemas.openxmlformats.org/officeDocument/2006/relationships/image"/><Relationship Id="rId6" Target="../media/image2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jpe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FFFFF"/>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2475" y="2009325"/>
            <a:ext cx="899758" cy="8997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E0D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72475" y="2000361"/>
            <a:ext cx="899758" cy="591072"/>
          </a:xfrm>
          <a:custGeom>
            <a:avLst/>
            <a:gdLst/>
            <a:ahLst/>
            <a:cxnLst/>
            <a:rect r="r" b="b" t="t" l="l"/>
            <a:pathLst>
              <a:path h="591072" w="899758">
                <a:moveTo>
                  <a:pt x="0" y="0"/>
                </a:moveTo>
                <a:lnTo>
                  <a:pt x="899758" y="0"/>
                </a:lnTo>
                <a:lnTo>
                  <a:pt x="899758" y="591072"/>
                </a:lnTo>
                <a:lnTo>
                  <a:pt x="0" y="59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13794" y="3299750"/>
            <a:ext cx="6930950" cy="1513885"/>
          </a:xfrm>
          <a:prstGeom prst="rect">
            <a:avLst/>
          </a:prstGeom>
        </p:spPr>
        <p:txBody>
          <a:bodyPr anchor="t" rtlCol="false" tIns="0" lIns="0" bIns="0" rIns="0">
            <a:spAutoFit/>
          </a:bodyPr>
          <a:lstStyle/>
          <a:p>
            <a:pPr algn="l">
              <a:lnSpc>
                <a:spcPts val="11991"/>
              </a:lnSpc>
            </a:pPr>
            <a:r>
              <a:rPr lang="en-US" sz="9992" spc="359" b="true">
                <a:solidFill>
                  <a:srgbClr val="40E0D0"/>
                </a:solidFill>
                <a:latin typeface="Montserrat Classic Bold"/>
                <a:ea typeface="Montserrat Classic Bold"/>
                <a:cs typeface="Montserrat Classic Bold"/>
                <a:sym typeface="Montserrat Classic Bold"/>
              </a:rPr>
              <a:t>Customer</a:t>
            </a:r>
          </a:p>
        </p:txBody>
      </p:sp>
      <p:sp>
        <p:nvSpPr>
          <p:cNvPr name="TextBox 12" id="12"/>
          <p:cNvSpPr txBox="true"/>
          <p:nvPr/>
        </p:nvSpPr>
        <p:spPr>
          <a:xfrm rot="0">
            <a:off x="1313794" y="4872410"/>
            <a:ext cx="8807132" cy="2384241"/>
          </a:xfrm>
          <a:prstGeom prst="rect">
            <a:avLst/>
          </a:prstGeom>
        </p:spPr>
        <p:txBody>
          <a:bodyPr anchor="t" rtlCol="false" tIns="0" lIns="0" bIns="0" rIns="0">
            <a:spAutoFit/>
          </a:bodyPr>
          <a:lstStyle/>
          <a:p>
            <a:pPr algn="l">
              <a:lnSpc>
                <a:spcPts val="18791"/>
              </a:lnSpc>
            </a:pPr>
            <a:r>
              <a:rPr lang="en-US" sz="15659" spc="109" b="true">
                <a:solidFill>
                  <a:srgbClr val="588C87"/>
                </a:solidFill>
                <a:latin typeface="Montserrat Classic Bold"/>
                <a:ea typeface="Montserrat Classic Bold"/>
                <a:cs typeface="Montserrat Classic Bold"/>
                <a:sym typeface="Montserrat Classic Bold"/>
              </a:rPr>
              <a:t>Churn</a:t>
            </a:r>
          </a:p>
        </p:txBody>
      </p:sp>
      <p:sp>
        <p:nvSpPr>
          <p:cNvPr name="TextBox 13" id="13"/>
          <p:cNvSpPr txBox="true"/>
          <p:nvPr/>
        </p:nvSpPr>
        <p:spPr>
          <a:xfrm rot="0">
            <a:off x="2247728" y="2018850"/>
            <a:ext cx="2167395" cy="835407"/>
          </a:xfrm>
          <a:prstGeom prst="rect">
            <a:avLst/>
          </a:prstGeom>
        </p:spPr>
        <p:txBody>
          <a:bodyPr anchor="t" rtlCol="false" tIns="0" lIns="0" bIns="0" rIns="0">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Telco Company</a:t>
            </a:r>
          </a:p>
        </p:txBody>
      </p:sp>
      <p:sp>
        <p:nvSpPr>
          <p:cNvPr name="TextBox 14" id="14"/>
          <p:cNvSpPr txBox="true"/>
          <p:nvPr/>
        </p:nvSpPr>
        <p:spPr>
          <a:xfrm rot="0">
            <a:off x="233978" y="9475976"/>
            <a:ext cx="9203089" cy="4483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Lucie Stenger - Ironhack Bootcamp - October 2024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88C87"/>
        </a:solidFill>
      </p:bgPr>
    </p:bg>
    <p:spTree>
      <p:nvGrpSpPr>
        <p:cNvPr id="1" name=""/>
        <p:cNvGrpSpPr/>
        <p:nvPr/>
      </p:nvGrpSpPr>
      <p:grpSpPr>
        <a:xfrm>
          <a:off x="0" y="0"/>
          <a:ext cx="0" cy="0"/>
          <a:chOff x="0" y="0"/>
          <a:chExt cx="0" cy="0"/>
        </a:xfrm>
      </p:grpSpPr>
      <p:grpSp>
        <p:nvGrpSpPr>
          <p:cNvPr name="Group 2" id="2"/>
          <p:cNvGrpSpPr/>
          <p:nvPr/>
        </p:nvGrpSpPr>
        <p:grpSpPr>
          <a:xfrm rot="0">
            <a:off x="9447401" y="0"/>
            <a:ext cx="8840599" cy="10287000"/>
            <a:chOff x="0" y="0"/>
            <a:chExt cx="2328388" cy="2709333"/>
          </a:xfrm>
        </p:grpSpPr>
        <p:sp>
          <p:nvSpPr>
            <p:cNvPr name="Freeform 3" id="3"/>
            <p:cNvSpPr/>
            <p:nvPr/>
          </p:nvSpPr>
          <p:spPr>
            <a:xfrm flipH="false" flipV="false" rot="0">
              <a:off x="0" y="0"/>
              <a:ext cx="2328388" cy="2709333"/>
            </a:xfrm>
            <a:custGeom>
              <a:avLst/>
              <a:gdLst/>
              <a:ahLst/>
              <a:cxnLst/>
              <a:rect r="r" b="b" t="t" l="l"/>
              <a:pathLst>
                <a:path h="2709333" w="2328388">
                  <a:moveTo>
                    <a:pt x="0" y="0"/>
                  </a:moveTo>
                  <a:lnTo>
                    <a:pt x="2328388" y="0"/>
                  </a:lnTo>
                  <a:lnTo>
                    <a:pt x="2328388" y="2709333"/>
                  </a:lnTo>
                  <a:lnTo>
                    <a:pt x="0" y="2709333"/>
                  </a:lnTo>
                  <a:close/>
                </a:path>
              </a:pathLst>
            </a:custGeom>
            <a:solidFill>
              <a:srgbClr val="FFFFFF"/>
            </a:solidFill>
          </p:spPr>
        </p:sp>
        <p:sp>
          <p:nvSpPr>
            <p:cNvPr name="TextBox 4" id="4"/>
            <p:cNvSpPr txBox="true"/>
            <p:nvPr/>
          </p:nvSpPr>
          <p:spPr>
            <a:xfrm>
              <a:off x="0" y="-47625"/>
              <a:ext cx="2328388"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94953" y="24480"/>
            <a:ext cx="6825360" cy="5119020"/>
          </a:xfrm>
          <a:custGeom>
            <a:avLst/>
            <a:gdLst/>
            <a:ahLst/>
            <a:cxnLst/>
            <a:rect r="r" b="b" t="t" l="l"/>
            <a:pathLst>
              <a:path h="5119020" w="6825360">
                <a:moveTo>
                  <a:pt x="0" y="0"/>
                </a:moveTo>
                <a:lnTo>
                  <a:pt x="6825359" y="0"/>
                </a:lnTo>
                <a:lnTo>
                  <a:pt x="6825359" y="5119020"/>
                </a:lnTo>
                <a:lnTo>
                  <a:pt x="0" y="5119020"/>
                </a:lnTo>
                <a:lnTo>
                  <a:pt x="0" y="0"/>
                </a:lnTo>
                <a:close/>
              </a:path>
            </a:pathLst>
          </a:custGeom>
          <a:blipFill>
            <a:blip r:embed="rId2"/>
            <a:stretch>
              <a:fillRect l="0" t="0" r="0" b="0"/>
            </a:stretch>
          </a:blipFill>
        </p:spPr>
      </p:sp>
      <p:sp>
        <p:nvSpPr>
          <p:cNvPr name="Freeform 6" id="6"/>
          <p:cNvSpPr/>
          <p:nvPr/>
        </p:nvSpPr>
        <p:spPr>
          <a:xfrm flipH="false" flipV="false" rot="0">
            <a:off x="11094953" y="5143500"/>
            <a:ext cx="6825360" cy="5143500"/>
          </a:xfrm>
          <a:custGeom>
            <a:avLst/>
            <a:gdLst/>
            <a:ahLst/>
            <a:cxnLst/>
            <a:rect r="r" b="b" t="t" l="l"/>
            <a:pathLst>
              <a:path h="5143500" w="6825360">
                <a:moveTo>
                  <a:pt x="0" y="0"/>
                </a:moveTo>
                <a:lnTo>
                  <a:pt x="6825359" y="0"/>
                </a:lnTo>
                <a:lnTo>
                  <a:pt x="6825359" y="5143500"/>
                </a:lnTo>
                <a:lnTo>
                  <a:pt x="0" y="5143500"/>
                </a:lnTo>
                <a:lnTo>
                  <a:pt x="0" y="0"/>
                </a:lnTo>
                <a:close/>
              </a:path>
            </a:pathLst>
          </a:custGeom>
          <a:blipFill>
            <a:blip r:embed="rId3"/>
            <a:stretch>
              <a:fillRect l="-978" t="-1471" r="-978" b="0"/>
            </a:stretch>
          </a:blipFill>
        </p:spPr>
      </p:sp>
      <p:sp>
        <p:nvSpPr>
          <p:cNvPr name="TextBox 7" id="7"/>
          <p:cNvSpPr txBox="true"/>
          <p:nvPr/>
        </p:nvSpPr>
        <p:spPr>
          <a:xfrm rot="0">
            <a:off x="1508424" y="3224316"/>
            <a:ext cx="6336005" cy="72771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FFFFF"/>
                </a:solidFill>
                <a:latin typeface="Montserrat Classic"/>
                <a:ea typeface="Montserrat Classic"/>
                <a:cs typeface="Montserrat Classic"/>
                <a:sym typeface="Montserrat Classic"/>
              </a:rPr>
              <a:t>Transforming categorical features in numerical (dummification).</a:t>
            </a:r>
          </a:p>
        </p:txBody>
      </p:sp>
      <p:sp>
        <p:nvSpPr>
          <p:cNvPr name="TextBox 8" id="8"/>
          <p:cNvSpPr txBox="true"/>
          <p:nvPr/>
        </p:nvSpPr>
        <p:spPr>
          <a:xfrm rot="0">
            <a:off x="1028700" y="2428323"/>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1:</a:t>
            </a:r>
          </a:p>
        </p:txBody>
      </p:sp>
      <p:sp>
        <p:nvSpPr>
          <p:cNvPr name="TextBox 9" id="9"/>
          <p:cNvSpPr txBox="true"/>
          <p:nvPr/>
        </p:nvSpPr>
        <p:spPr>
          <a:xfrm rot="0">
            <a:off x="1508424" y="5108009"/>
            <a:ext cx="6336005" cy="356235"/>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FFFFF"/>
                </a:solidFill>
                <a:latin typeface="Montserrat Classic"/>
                <a:ea typeface="Montserrat Classic"/>
                <a:cs typeface="Montserrat Classic"/>
                <a:sym typeface="Montserrat Classic"/>
              </a:rPr>
              <a:t>Standardising the numerical data.</a:t>
            </a:r>
          </a:p>
        </p:txBody>
      </p:sp>
      <p:sp>
        <p:nvSpPr>
          <p:cNvPr name="TextBox 10" id="10"/>
          <p:cNvSpPr txBox="true"/>
          <p:nvPr/>
        </p:nvSpPr>
        <p:spPr>
          <a:xfrm rot="0">
            <a:off x="1028700" y="4203633"/>
            <a:ext cx="183999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2:</a:t>
            </a:r>
          </a:p>
        </p:txBody>
      </p:sp>
      <p:sp>
        <p:nvSpPr>
          <p:cNvPr name="TextBox 11" id="11"/>
          <p:cNvSpPr txBox="true"/>
          <p:nvPr/>
        </p:nvSpPr>
        <p:spPr>
          <a:xfrm rot="0">
            <a:off x="967467" y="5978944"/>
            <a:ext cx="1962457"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3:</a:t>
            </a:r>
          </a:p>
        </p:txBody>
      </p:sp>
      <p:sp>
        <p:nvSpPr>
          <p:cNvPr name="TextBox 12" id="12"/>
          <p:cNvSpPr txBox="true"/>
          <p:nvPr/>
        </p:nvSpPr>
        <p:spPr>
          <a:xfrm rot="0">
            <a:off x="577683" y="876302"/>
            <a:ext cx="7865498"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FFFFFF"/>
                </a:solidFill>
                <a:latin typeface="Montserrat Classic Bold"/>
                <a:ea typeface="Montserrat Classic Bold"/>
                <a:cs typeface="Montserrat Classic Bold"/>
                <a:sym typeface="Montserrat Classic Bold"/>
              </a:rPr>
              <a:t>Clustering Algorithms</a:t>
            </a:r>
          </a:p>
        </p:txBody>
      </p:sp>
      <p:sp>
        <p:nvSpPr>
          <p:cNvPr name="Freeform 13" id="13"/>
          <p:cNvSpPr/>
          <p:nvPr/>
        </p:nvSpPr>
        <p:spPr>
          <a:xfrm flipH="false" flipV="false" rot="5400000">
            <a:off x="4243979"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508424" y="6904713"/>
            <a:ext cx="7938977" cy="2213610"/>
          </a:xfrm>
          <a:prstGeom prst="rect">
            <a:avLst/>
          </a:prstGeom>
        </p:spPr>
        <p:txBody>
          <a:bodyPr anchor="t" rtlCol="false" tIns="0" lIns="0" bIns="0" rIns="0">
            <a:spAutoFit/>
          </a:bodyPr>
          <a:lstStyle/>
          <a:p>
            <a:pPr algn="l">
              <a:lnSpc>
                <a:spcPts val="2940"/>
              </a:lnSpc>
            </a:pPr>
            <a:r>
              <a:rPr lang="en-US" sz="2100" spc="46">
                <a:solidFill>
                  <a:srgbClr val="FFFFFF"/>
                </a:solidFill>
                <a:latin typeface="Montserrat Classic"/>
                <a:ea typeface="Montserrat Classic"/>
                <a:cs typeface="Montserrat Classic"/>
                <a:sym typeface="Montserrat Classic"/>
              </a:rPr>
              <a:t>Performing a dimensionality reduction method:</a:t>
            </a: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PCA may not be optimal as the first two components explain only 0.38 of the variance, which is less than 80%.</a:t>
            </a: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Isomap method seems to be more relevant than PCA for the 2D projection as we discovered a 3rd cluster.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78633" y="6089882"/>
            <a:ext cx="7060841" cy="3874694"/>
          </a:xfrm>
          <a:custGeom>
            <a:avLst/>
            <a:gdLst/>
            <a:ahLst/>
            <a:cxnLst/>
            <a:rect r="r" b="b" t="t" l="l"/>
            <a:pathLst>
              <a:path h="3874694" w="7060841">
                <a:moveTo>
                  <a:pt x="0" y="0"/>
                </a:moveTo>
                <a:lnTo>
                  <a:pt x="7060841" y="0"/>
                </a:lnTo>
                <a:lnTo>
                  <a:pt x="7060841" y="3874694"/>
                </a:lnTo>
                <a:lnTo>
                  <a:pt x="0" y="3874694"/>
                </a:lnTo>
                <a:lnTo>
                  <a:pt x="0" y="0"/>
                </a:lnTo>
                <a:close/>
              </a:path>
            </a:pathLst>
          </a:custGeom>
          <a:blipFill>
            <a:blip r:embed="rId2"/>
            <a:stretch>
              <a:fillRect l="-105784" t="0" r="0" b="0"/>
            </a:stretch>
          </a:blipFill>
        </p:spPr>
      </p:sp>
      <p:sp>
        <p:nvSpPr>
          <p:cNvPr name="Freeform 3" id="3"/>
          <p:cNvSpPr/>
          <p:nvPr/>
        </p:nvSpPr>
        <p:spPr>
          <a:xfrm flipH="false" flipV="false" rot="0">
            <a:off x="11078633" y="372385"/>
            <a:ext cx="6858000" cy="5143500"/>
          </a:xfrm>
          <a:custGeom>
            <a:avLst/>
            <a:gdLst/>
            <a:ahLst/>
            <a:cxnLst/>
            <a:rect r="r" b="b" t="t" l="l"/>
            <a:pathLst>
              <a:path h="5143500" w="6858000">
                <a:moveTo>
                  <a:pt x="0" y="0"/>
                </a:moveTo>
                <a:lnTo>
                  <a:pt x="6858000" y="0"/>
                </a:lnTo>
                <a:lnTo>
                  <a:pt x="6858000" y="5143500"/>
                </a:lnTo>
                <a:lnTo>
                  <a:pt x="0" y="5143500"/>
                </a:lnTo>
                <a:lnTo>
                  <a:pt x="0" y="0"/>
                </a:lnTo>
                <a:close/>
              </a:path>
            </a:pathLst>
          </a:custGeom>
          <a:blipFill>
            <a:blip r:embed="rId3"/>
            <a:stretch>
              <a:fillRect l="0" t="0" r="0" b="0"/>
            </a:stretch>
          </a:blipFill>
        </p:spPr>
      </p:sp>
      <p:grpSp>
        <p:nvGrpSpPr>
          <p:cNvPr name="Group 4" id="4"/>
          <p:cNvGrpSpPr/>
          <p:nvPr/>
        </p:nvGrpSpPr>
        <p:grpSpPr>
          <a:xfrm rot="0">
            <a:off x="-4592597" y="-2904179"/>
            <a:ext cx="15671230" cy="8591516"/>
            <a:chOff x="0" y="0"/>
            <a:chExt cx="1162752" cy="637461"/>
          </a:xfrm>
        </p:grpSpPr>
        <p:sp>
          <p:nvSpPr>
            <p:cNvPr name="Freeform 5" id="5"/>
            <p:cNvSpPr/>
            <p:nvPr/>
          </p:nvSpPr>
          <p:spPr>
            <a:xfrm flipH="false" flipV="false" rot="0">
              <a:off x="0" y="0"/>
              <a:ext cx="1162752" cy="637461"/>
            </a:xfrm>
            <a:custGeom>
              <a:avLst/>
              <a:gdLst/>
              <a:ahLst/>
              <a:cxnLst/>
              <a:rect r="r" b="b" t="t" l="l"/>
              <a:pathLst>
                <a:path h="637461" w="1162752">
                  <a:moveTo>
                    <a:pt x="581376" y="0"/>
                  </a:moveTo>
                  <a:cubicBezTo>
                    <a:pt x="260291" y="0"/>
                    <a:pt x="0" y="142701"/>
                    <a:pt x="0" y="318731"/>
                  </a:cubicBezTo>
                  <a:cubicBezTo>
                    <a:pt x="0" y="494761"/>
                    <a:pt x="260291" y="637461"/>
                    <a:pt x="581376" y="637461"/>
                  </a:cubicBezTo>
                  <a:cubicBezTo>
                    <a:pt x="902461" y="637461"/>
                    <a:pt x="1162752" y="494761"/>
                    <a:pt x="1162752" y="318731"/>
                  </a:cubicBezTo>
                  <a:cubicBezTo>
                    <a:pt x="1162752" y="142701"/>
                    <a:pt x="902461" y="0"/>
                    <a:pt x="581376" y="0"/>
                  </a:cubicBezTo>
                  <a:close/>
                </a:path>
              </a:pathLst>
            </a:custGeom>
            <a:solidFill>
              <a:srgbClr val="588C87"/>
            </a:solidFill>
            <a:ln w="952500" cap="sq">
              <a:solidFill>
                <a:srgbClr val="588C87"/>
              </a:solidFill>
              <a:prstDash val="solid"/>
              <a:miter/>
            </a:ln>
          </p:spPr>
        </p:sp>
        <p:sp>
          <p:nvSpPr>
            <p:cNvPr name="TextBox 6" id="6"/>
            <p:cNvSpPr txBox="true"/>
            <p:nvPr/>
          </p:nvSpPr>
          <p:spPr>
            <a:xfrm>
              <a:off x="109008" y="12137"/>
              <a:ext cx="944736" cy="5655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57411" y="3107981"/>
            <a:ext cx="6336005" cy="1842135"/>
          </a:xfrm>
          <a:prstGeom prst="rect">
            <a:avLst/>
          </a:prstGeom>
        </p:spPr>
        <p:txBody>
          <a:bodyPr anchor="t" rtlCol="false" tIns="0" lIns="0" bIns="0" rIns="0">
            <a:spAutoFit/>
          </a:bodyPr>
          <a:lstStyle/>
          <a:p>
            <a:pPr algn="l">
              <a:lnSpc>
                <a:spcPts val="2940"/>
              </a:lnSpc>
            </a:pPr>
            <a:r>
              <a:rPr lang="en-US" sz="2100" spc="46">
                <a:solidFill>
                  <a:srgbClr val="FFFFFF"/>
                </a:solidFill>
                <a:latin typeface="Montserrat Classic"/>
                <a:ea typeface="Montserrat Classic"/>
                <a:cs typeface="Montserrat Classic"/>
                <a:sym typeface="Montserrat Classic"/>
              </a:rPr>
              <a:t>Clustering our data:</a:t>
            </a:r>
          </a:p>
          <a:p>
            <a:pPr algn="l">
              <a:lnSpc>
                <a:spcPts val="2940"/>
              </a:lnSpc>
            </a:pP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K-means</a:t>
            </a:r>
          </a:p>
          <a:p>
            <a:pPr algn="l">
              <a:lnSpc>
                <a:spcPts val="2940"/>
              </a:lnSpc>
            </a:pP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HDBSCAN </a:t>
            </a:r>
          </a:p>
        </p:txBody>
      </p:sp>
      <p:sp>
        <p:nvSpPr>
          <p:cNvPr name="TextBox 8" id="8"/>
          <p:cNvSpPr txBox="true"/>
          <p:nvPr/>
        </p:nvSpPr>
        <p:spPr>
          <a:xfrm rot="0">
            <a:off x="1028700" y="2428323"/>
            <a:ext cx="1693032"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4:</a:t>
            </a:r>
          </a:p>
        </p:txBody>
      </p:sp>
      <p:sp>
        <p:nvSpPr>
          <p:cNvPr name="TextBox 9" id="9"/>
          <p:cNvSpPr txBox="true"/>
          <p:nvPr/>
        </p:nvSpPr>
        <p:spPr>
          <a:xfrm rot="0">
            <a:off x="577683" y="876302"/>
            <a:ext cx="7865498"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FFFFFF"/>
                </a:solidFill>
                <a:latin typeface="Montserrat Classic Bold"/>
                <a:ea typeface="Montserrat Classic Bold"/>
                <a:cs typeface="Montserrat Classic Bold"/>
                <a:sym typeface="Montserrat Classic Bold"/>
              </a:rPr>
              <a:t>Clustering Algorithm</a:t>
            </a:r>
          </a:p>
        </p:txBody>
      </p:sp>
      <p:sp>
        <p:nvSpPr>
          <p:cNvPr name="Freeform 10" id="10"/>
          <p:cNvSpPr/>
          <p:nvPr/>
        </p:nvSpPr>
        <p:spPr>
          <a:xfrm flipH="false" flipV="false" rot="0">
            <a:off x="1201329" y="5846112"/>
            <a:ext cx="8324607" cy="4362234"/>
          </a:xfrm>
          <a:custGeom>
            <a:avLst/>
            <a:gdLst/>
            <a:ahLst/>
            <a:cxnLst/>
            <a:rect r="r" b="b" t="t" l="l"/>
            <a:pathLst>
              <a:path h="4362234" w="8324607">
                <a:moveTo>
                  <a:pt x="0" y="0"/>
                </a:moveTo>
                <a:lnTo>
                  <a:pt x="8324607" y="0"/>
                </a:lnTo>
                <a:lnTo>
                  <a:pt x="8324607" y="4362234"/>
                </a:lnTo>
                <a:lnTo>
                  <a:pt x="0" y="4362234"/>
                </a:lnTo>
                <a:lnTo>
                  <a:pt x="0" y="0"/>
                </a:lnTo>
                <a:close/>
              </a:path>
            </a:pathLst>
          </a:custGeom>
          <a:blipFill>
            <a:blip r:embed="rId2"/>
            <a:stretch>
              <a:fillRect l="0" t="0" r="-96506"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438032" y="8398791"/>
            <a:ext cx="3988366" cy="473147"/>
          </a:xfrm>
          <a:custGeom>
            <a:avLst/>
            <a:gdLst/>
            <a:ahLst/>
            <a:cxnLst/>
            <a:rect r="r" b="b" t="t" l="l"/>
            <a:pathLst>
              <a:path h="473147" w="3988366">
                <a:moveTo>
                  <a:pt x="0" y="0"/>
                </a:moveTo>
                <a:lnTo>
                  <a:pt x="3988366" y="0"/>
                </a:lnTo>
                <a:lnTo>
                  <a:pt x="3988366" y="473148"/>
                </a:lnTo>
                <a:lnTo>
                  <a:pt x="0" y="473148"/>
                </a:lnTo>
                <a:lnTo>
                  <a:pt x="0" y="0"/>
                </a:lnTo>
                <a:close/>
              </a:path>
            </a:pathLst>
          </a:custGeom>
          <a:blipFill>
            <a:blip r:embed="rId2">
              <a:alphaModFix amt="89000"/>
            </a:blip>
            <a:stretch>
              <a:fillRect l="0" t="0" r="0" b="-142346"/>
            </a:stretch>
          </a:blipFill>
        </p:spPr>
      </p:sp>
      <p:grpSp>
        <p:nvGrpSpPr>
          <p:cNvPr name="Group 3" id="3"/>
          <p:cNvGrpSpPr/>
          <p:nvPr/>
        </p:nvGrpSpPr>
        <p:grpSpPr>
          <a:xfrm rot="0">
            <a:off x="438032" y="2658570"/>
            <a:ext cx="4075499" cy="5740221"/>
            <a:chOff x="0" y="0"/>
            <a:chExt cx="1320076" cy="1859289"/>
          </a:xfrm>
        </p:grpSpPr>
        <p:sp>
          <p:nvSpPr>
            <p:cNvPr name="Freeform 4" id="4"/>
            <p:cNvSpPr/>
            <p:nvPr/>
          </p:nvSpPr>
          <p:spPr>
            <a:xfrm flipH="false" flipV="false" rot="0">
              <a:off x="0" y="0"/>
              <a:ext cx="1320076" cy="1859289"/>
            </a:xfrm>
            <a:custGeom>
              <a:avLst/>
              <a:gdLst/>
              <a:ahLst/>
              <a:cxnLst/>
              <a:rect r="r" b="b" t="t" l="l"/>
              <a:pathLst>
                <a:path h="1859289" w="1320076">
                  <a:moveTo>
                    <a:pt x="68386" y="0"/>
                  </a:moveTo>
                  <a:lnTo>
                    <a:pt x="1251690" y="0"/>
                  </a:lnTo>
                  <a:cubicBezTo>
                    <a:pt x="1289459" y="0"/>
                    <a:pt x="1320076" y="30618"/>
                    <a:pt x="1320076" y="68386"/>
                  </a:cubicBezTo>
                  <a:lnTo>
                    <a:pt x="1320076" y="1790903"/>
                  </a:lnTo>
                  <a:cubicBezTo>
                    <a:pt x="1320076" y="1828671"/>
                    <a:pt x="1289459" y="1859289"/>
                    <a:pt x="1251690" y="1859289"/>
                  </a:cubicBezTo>
                  <a:lnTo>
                    <a:pt x="68386" y="1859289"/>
                  </a:lnTo>
                  <a:cubicBezTo>
                    <a:pt x="30618" y="1859289"/>
                    <a:pt x="0" y="1828671"/>
                    <a:pt x="0" y="1790903"/>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90691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03146" y="1831112"/>
            <a:ext cx="1345270" cy="1445367"/>
            <a:chOff x="0" y="0"/>
            <a:chExt cx="435740" cy="468162"/>
          </a:xfrm>
        </p:grpSpPr>
        <p:sp>
          <p:nvSpPr>
            <p:cNvPr name="Freeform 7" id="7"/>
            <p:cNvSpPr/>
            <p:nvPr/>
          </p:nvSpPr>
          <p:spPr>
            <a:xfrm flipH="false" flipV="false" rot="0">
              <a:off x="0" y="0"/>
              <a:ext cx="435740" cy="468162"/>
            </a:xfrm>
            <a:custGeom>
              <a:avLst/>
              <a:gdLst/>
              <a:ahLst/>
              <a:cxnLst/>
              <a:rect r="r" b="b" t="t" l="l"/>
              <a:pathLst>
                <a:path h="468162" w="435740">
                  <a:moveTo>
                    <a:pt x="0" y="0"/>
                  </a:moveTo>
                  <a:lnTo>
                    <a:pt x="435740" y="0"/>
                  </a:lnTo>
                  <a:lnTo>
                    <a:pt x="435740" y="468162"/>
                  </a:lnTo>
                  <a:lnTo>
                    <a:pt x="0" y="468162"/>
                  </a:lnTo>
                  <a:close/>
                </a:path>
              </a:pathLst>
            </a:custGeom>
            <a:solidFill>
              <a:srgbClr val="FFFFFF"/>
            </a:solidFill>
          </p:spPr>
        </p:sp>
        <p:sp>
          <p:nvSpPr>
            <p:cNvPr name="TextBox 8" id="8"/>
            <p:cNvSpPr txBox="true"/>
            <p:nvPr/>
          </p:nvSpPr>
          <p:spPr>
            <a:xfrm>
              <a:off x="0" y="-9525"/>
              <a:ext cx="435740" cy="477687"/>
            </a:xfrm>
            <a:prstGeom prst="rect">
              <a:avLst/>
            </a:prstGeom>
          </p:spPr>
          <p:txBody>
            <a:bodyPr anchor="ctr" rtlCol="false" tIns="50800" lIns="50800" bIns="50800" rIns="50800"/>
            <a:lstStyle/>
            <a:p>
              <a:pPr algn="ctr" marL="0" indent="0" lvl="0">
                <a:lnSpc>
                  <a:spcPts val="7358"/>
                </a:lnSpc>
                <a:spcBef>
                  <a:spcPct val="0"/>
                </a:spcBef>
              </a:pPr>
              <a:r>
                <a:rPr lang="en-US" b="true" sz="6131" spc="220" strike="noStrike" u="none">
                  <a:solidFill>
                    <a:srgbClr val="0063A1"/>
                  </a:solidFill>
                  <a:latin typeface="Montserrat Classic Bold"/>
                  <a:ea typeface="Montserrat Classic Bold"/>
                  <a:cs typeface="Montserrat Classic Bold"/>
                  <a:sym typeface="Montserrat Classic Bold"/>
                </a:rPr>
                <a:t>0</a:t>
              </a:r>
            </a:p>
          </p:txBody>
        </p:sp>
      </p:grpSp>
      <p:sp>
        <p:nvSpPr>
          <p:cNvPr name="Freeform 9" id="9"/>
          <p:cNvSpPr/>
          <p:nvPr/>
        </p:nvSpPr>
        <p:spPr>
          <a:xfrm flipH="false" flipV="false" rot="-10800000">
            <a:off x="5126651" y="8398791"/>
            <a:ext cx="3988366" cy="473147"/>
          </a:xfrm>
          <a:custGeom>
            <a:avLst/>
            <a:gdLst/>
            <a:ahLst/>
            <a:cxnLst/>
            <a:rect r="r" b="b" t="t" l="l"/>
            <a:pathLst>
              <a:path h="473147" w="3988366">
                <a:moveTo>
                  <a:pt x="0" y="0"/>
                </a:moveTo>
                <a:lnTo>
                  <a:pt x="3988366" y="0"/>
                </a:lnTo>
                <a:lnTo>
                  <a:pt x="3988366" y="473148"/>
                </a:lnTo>
                <a:lnTo>
                  <a:pt x="0" y="473148"/>
                </a:lnTo>
                <a:lnTo>
                  <a:pt x="0" y="0"/>
                </a:lnTo>
                <a:close/>
              </a:path>
            </a:pathLst>
          </a:custGeom>
          <a:blipFill>
            <a:blip r:embed="rId2">
              <a:alphaModFix amt="89000"/>
            </a:blip>
            <a:stretch>
              <a:fillRect l="0" t="0" r="0" b="-142346"/>
            </a:stretch>
          </a:blipFill>
        </p:spPr>
      </p:sp>
      <p:grpSp>
        <p:nvGrpSpPr>
          <p:cNvPr name="Group 10" id="10"/>
          <p:cNvGrpSpPr/>
          <p:nvPr/>
        </p:nvGrpSpPr>
        <p:grpSpPr>
          <a:xfrm rot="0">
            <a:off x="12287028" y="0"/>
            <a:ext cx="6247116" cy="62471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117" t="0" r="-25117" b="0"/>
              </a:stretch>
            </a:blipFill>
          </p:spPr>
        </p:sp>
      </p:grpSp>
      <p:grpSp>
        <p:nvGrpSpPr>
          <p:cNvPr name="Group 12" id="12"/>
          <p:cNvGrpSpPr/>
          <p:nvPr/>
        </p:nvGrpSpPr>
        <p:grpSpPr>
          <a:xfrm rot="0">
            <a:off x="5083085" y="2701201"/>
            <a:ext cx="4075499" cy="5697590"/>
            <a:chOff x="0" y="0"/>
            <a:chExt cx="1320076" cy="1845481"/>
          </a:xfrm>
        </p:grpSpPr>
        <p:sp>
          <p:nvSpPr>
            <p:cNvPr name="Freeform 13" id="13"/>
            <p:cNvSpPr/>
            <p:nvPr/>
          </p:nvSpPr>
          <p:spPr>
            <a:xfrm flipH="false" flipV="false" rot="0">
              <a:off x="0" y="0"/>
              <a:ext cx="1320076" cy="1845481"/>
            </a:xfrm>
            <a:custGeom>
              <a:avLst/>
              <a:gdLst/>
              <a:ahLst/>
              <a:cxnLst/>
              <a:rect r="r" b="b" t="t" l="l"/>
              <a:pathLst>
                <a:path h="1845481" w="1320076">
                  <a:moveTo>
                    <a:pt x="68386" y="0"/>
                  </a:moveTo>
                  <a:lnTo>
                    <a:pt x="1251690" y="0"/>
                  </a:lnTo>
                  <a:cubicBezTo>
                    <a:pt x="1289459" y="0"/>
                    <a:pt x="1320076" y="30618"/>
                    <a:pt x="1320076" y="68386"/>
                  </a:cubicBezTo>
                  <a:lnTo>
                    <a:pt x="1320076" y="1777094"/>
                  </a:lnTo>
                  <a:cubicBezTo>
                    <a:pt x="1320076" y="1814863"/>
                    <a:pt x="1289459" y="1845481"/>
                    <a:pt x="1251690" y="1845481"/>
                  </a:cubicBezTo>
                  <a:lnTo>
                    <a:pt x="68386" y="1845481"/>
                  </a:lnTo>
                  <a:cubicBezTo>
                    <a:pt x="30618" y="1845481"/>
                    <a:pt x="0" y="1814863"/>
                    <a:pt x="0" y="1777094"/>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4" id="14"/>
            <p:cNvSpPr txBox="true"/>
            <p:nvPr/>
          </p:nvSpPr>
          <p:spPr>
            <a:xfrm>
              <a:off x="0" y="-47625"/>
              <a:ext cx="1320076" cy="18931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448199" y="1631714"/>
            <a:ext cx="1345270" cy="1844163"/>
            <a:chOff x="0" y="0"/>
            <a:chExt cx="435740" cy="597334"/>
          </a:xfrm>
        </p:grpSpPr>
        <p:sp>
          <p:nvSpPr>
            <p:cNvPr name="Freeform 16" id="16"/>
            <p:cNvSpPr/>
            <p:nvPr/>
          </p:nvSpPr>
          <p:spPr>
            <a:xfrm flipH="false" flipV="false" rot="0">
              <a:off x="0" y="0"/>
              <a:ext cx="435740" cy="597334"/>
            </a:xfrm>
            <a:custGeom>
              <a:avLst/>
              <a:gdLst/>
              <a:ahLst/>
              <a:cxnLst/>
              <a:rect r="r" b="b" t="t" l="l"/>
              <a:pathLst>
                <a:path h="597334" w="435740">
                  <a:moveTo>
                    <a:pt x="0" y="0"/>
                  </a:moveTo>
                  <a:lnTo>
                    <a:pt x="435740" y="0"/>
                  </a:lnTo>
                  <a:lnTo>
                    <a:pt x="435740" y="597334"/>
                  </a:lnTo>
                  <a:lnTo>
                    <a:pt x="0" y="597334"/>
                  </a:lnTo>
                  <a:close/>
                </a:path>
              </a:pathLst>
            </a:custGeom>
            <a:solidFill>
              <a:srgbClr val="FFFFFF"/>
            </a:solidFill>
          </p:spPr>
        </p:sp>
        <p:sp>
          <p:nvSpPr>
            <p:cNvPr name="TextBox 17" id="17"/>
            <p:cNvSpPr txBox="true"/>
            <p:nvPr/>
          </p:nvSpPr>
          <p:spPr>
            <a:xfrm>
              <a:off x="0" y="-9525"/>
              <a:ext cx="435740" cy="60685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1</a:t>
              </a:r>
            </a:p>
          </p:txBody>
        </p:sp>
      </p:grpSp>
      <p:sp>
        <p:nvSpPr>
          <p:cNvPr name="Freeform 18" id="18"/>
          <p:cNvSpPr/>
          <p:nvPr/>
        </p:nvSpPr>
        <p:spPr>
          <a:xfrm flipH="false" flipV="false" rot="-10800000">
            <a:off x="9815271" y="8323039"/>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9" id="19"/>
          <p:cNvGrpSpPr/>
          <p:nvPr/>
        </p:nvGrpSpPr>
        <p:grpSpPr>
          <a:xfrm rot="0">
            <a:off x="9815271" y="2701201"/>
            <a:ext cx="4075499" cy="5621837"/>
            <a:chOff x="0" y="0"/>
            <a:chExt cx="1320076" cy="1820944"/>
          </a:xfrm>
        </p:grpSpPr>
        <p:sp>
          <p:nvSpPr>
            <p:cNvPr name="Freeform 20" id="20"/>
            <p:cNvSpPr/>
            <p:nvPr/>
          </p:nvSpPr>
          <p:spPr>
            <a:xfrm flipH="false" flipV="false" rot="0">
              <a:off x="0" y="0"/>
              <a:ext cx="1320076" cy="1820944"/>
            </a:xfrm>
            <a:custGeom>
              <a:avLst/>
              <a:gdLst/>
              <a:ahLst/>
              <a:cxnLst/>
              <a:rect r="r" b="b" t="t" l="l"/>
              <a:pathLst>
                <a:path h="1820944" w="1320076">
                  <a:moveTo>
                    <a:pt x="68386" y="0"/>
                  </a:moveTo>
                  <a:lnTo>
                    <a:pt x="1251690" y="0"/>
                  </a:lnTo>
                  <a:cubicBezTo>
                    <a:pt x="1289459" y="0"/>
                    <a:pt x="1320076" y="30618"/>
                    <a:pt x="1320076" y="68386"/>
                  </a:cubicBezTo>
                  <a:lnTo>
                    <a:pt x="1320076" y="1752557"/>
                  </a:lnTo>
                  <a:cubicBezTo>
                    <a:pt x="1320076" y="1790326"/>
                    <a:pt x="1289459" y="1820944"/>
                    <a:pt x="1251690" y="1820944"/>
                  </a:cubicBezTo>
                  <a:lnTo>
                    <a:pt x="68386" y="1820944"/>
                  </a:lnTo>
                  <a:cubicBezTo>
                    <a:pt x="30618" y="1820944"/>
                    <a:pt x="0" y="1790326"/>
                    <a:pt x="0" y="1752557"/>
                  </a:cubicBezTo>
                  <a:lnTo>
                    <a:pt x="0" y="68386"/>
                  </a:lnTo>
                  <a:cubicBezTo>
                    <a:pt x="0" y="30618"/>
                    <a:pt x="30618" y="0"/>
                    <a:pt x="68386"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1" id="21"/>
            <p:cNvSpPr txBox="true"/>
            <p:nvPr/>
          </p:nvSpPr>
          <p:spPr>
            <a:xfrm>
              <a:off x="0" y="-47625"/>
              <a:ext cx="1320076" cy="186856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180386" y="1631714"/>
            <a:ext cx="1345270" cy="1844163"/>
            <a:chOff x="0" y="0"/>
            <a:chExt cx="435740" cy="597334"/>
          </a:xfrm>
        </p:grpSpPr>
        <p:sp>
          <p:nvSpPr>
            <p:cNvPr name="Freeform 23" id="23"/>
            <p:cNvSpPr/>
            <p:nvPr/>
          </p:nvSpPr>
          <p:spPr>
            <a:xfrm flipH="false" flipV="false" rot="0">
              <a:off x="0" y="0"/>
              <a:ext cx="435740" cy="597334"/>
            </a:xfrm>
            <a:custGeom>
              <a:avLst/>
              <a:gdLst/>
              <a:ahLst/>
              <a:cxnLst/>
              <a:rect r="r" b="b" t="t" l="l"/>
              <a:pathLst>
                <a:path h="597334" w="435740">
                  <a:moveTo>
                    <a:pt x="0" y="0"/>
                  </a:moveTo>
                  <a:lnTo>
                    <a:pt x="435740" y="0"/>
                  </a:lnTo>
                  <a:lnTo>
                    <a:pt x="435740" y="597334"/>
                  </a:lnTo>
                  <a:lnTo>
                    <a:pt x="0" y="597334"/>
                  </a:lnTo>
                  <a:close/>
                </a:path>
              </a:pathLst>
            </a:custGeom>
            <a:solidFill>
              <a:srgbClr val="FFFFFF"/>
            </a:solidFill>
          </p:spPr>
        </p:sp>
        <p:sp>
          <p:nvSpPr>
            <p:cNvPr name="TextBox 24" id="24"/>
            <p:cNvSpPr txBox="true"/>
            <p:nvPr/>
          </p:nvSpPr>
          <p:spPr>
            <a:xfrm>
              <a:off x="0" y="-9525"/>
              <a:ext cx="435740" cy="60685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2</a:t>
              </a:r>
            </a:p>
          </p:txBody>
        </p:sp>
      </p:grpSp>
      <p:sp>
        <p:nvSpPr>
          <p:cNvPr name="TextBox 25" id="25"/>
          <p:cNvSpPr txBox="true"/>
          <p:nvPr/>
        </p:nvSpPr>
        <p:spPr>
          <a:xfrm rot="0">
            <a:off x="1028700" y="1019175"/>
            <a:ext cx="4858729" cy="94297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Clusters</a:t>
            </a:r>
          </a:p>
        </p:txBody>
      </p:sp>
      <p:sp>
        <p:nvSpPr>
          <p:cNvPr name="TextBox 26" id="26"/>
          <p:cNvSpPr txBox="true"/>
          <p:nvPr/>
        </p:nvSpPr>
        <p:spPr>
          <a:xfrm rot="0">
            <a:off x="786604" y="3123979"/>
            <a:ext cx="3394679" cy="4813935"/>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both telephone and Internet services</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no dependent</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month-to-month contract, paperless billing and paying with electronic check</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Median monthly charge is 80$</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33% chance of churn</a:t>
            </a:r>
          </a:p>
        </p:txBody>
      </p:sp>
      <p:grpSp>
        <p:nvGrpSpPr>
          <p:cNvPr name="Group 27" id="27"/>
          <p:cNvGrpSpPr/>
          <p:nvPr/>
        </p:nvGrpSpPr>
        <p:grpSpPr>
          <a:xfrm rot="0">
            <a:off x="-2592162" y="8323039"/>
            <a:ext cx="4723978" cy="47239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3408560" y="8871939"/>
            <a:ext cx="772722" cy="77272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33" id="33"/>
          <p:cNvSpPr txBox="true"/>
          <p:nvPr/>
        </p:nvSpPr>
        <p:spPr>
          <a:xfrm rot="0">
            <a:off x="5423495" y="3064235"/>
            <a:ext cx="3394679" cy="36995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telephone but  no Internet service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1 line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under 65 years old</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Paying less than 30$ monthly, mostly  via mailed check</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Less than 10% chance of churn</a:t>
            </a:r>
          </a:p>
        </p:txBody>
      </p:sp>
      <p:sp>
        <p:nvSpPr>
          <p:cNvPr name="TextBox 34" id="34"/>
          <p:cNvSpPr txBox="true"/>
          <p:nvPr/>
        </p:nvSpPr>
        <p:spPr>
          <a:xfrm rot="0">
            <a:off x="10155681" y="3064235"/>
            <a:ext cx="3394679" cy="4070985"/>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DSL Internet service only, no telephone service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Paying between 0  and 80$ monthly, with the majority of customers paying between 30$ and 50$. </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About 25% chance of churn</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3652763" y="4274503"/>
            <a:ext cx="10982474" cy="1566544"/>
          </a:xfrm>
          <a:prstGeom prst="rect">
            <a:avLst/>
          </a:prstGeom>
        </p:spPr>
        <p:txBody>
          <a:bodyPr anchor="t" rtlCol="false" tIns="0" lIns="0" bIns="0" rIns="0">
            <a:spAutoFit/>
          </a:bodyPr>
          <a:lstStyle/>
          <a:p>
            <a:pPr algn="ctr">
              <a:lnSpc>
                <a:spcPts val="12880"/>
              </a:lnSpc>
            </a:pPr>
            <a:r>
              <a:rPr lang="en-US" b="true" sz="9200" u="sng">
                <a:solidFill>
                  <a:srgbClr val="FFFFFF"/>
                </a:solidFill>
                <a:latin typeface="Canva Sans Bold"/>
                <a:ea typeface="Canva Sans Bold"/>
                <a:cs typeface="Canva Sans Bold"/>
                <a:sym typeface="Canva Sans Bold"/>
                <a:hlinkClick r:id="rId3" tooltip="https://public.tableau.com/app/profile/lucie.stenger/viz/Tableau_Telco_customers/ServicesUsageandTenure?publish=yes"/>
              </a:rPr>
              <a:t>Tableau dashboard</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588C87"/>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1340136"/>
            <a:ext cx="12451031" cy="7677407"/>
            <a:chOff x="0" y="0"/>
            <a:chExt cx="3279284" cy="2022033"/>
          </a:xfrm>
        </p:grpSpPr>
        <p:sp>
          <p:nvSpPr>
            <p:cNvPr name="Freeform 8" id="8"/>
            <p:cNvSpPr/>
            <p:nvPr/>
          </p:nvSpPr>
          <p:spPr>
            <a:xfrm flipH="false" flipV="false" rot="0">
              <a:off x="0" y="0"/>
              <a:ext cx="3279284" cy="2022033"/>
            </a:xfrm>
            <a:custGeom>
              <a:avLst/>
              <a:gdLst/>
              <a:ahLst/>
              <a:cxnLst/>
              <a:rect r="r" b="b" t="t" l="l"/>
              <a:pathLst>
                <a:path h="2022033" w="3279284">
                  <a:moveTo>
                    <a:pt x="9949" y="0"/>
                  </a:moveTo>
                  <a:lnTo>
                    <a:pt x="3269335" y="0"/>
                  </a:lnTo>
                  <a:cubicBezTo>
                    <a:pt x="3274830" y="0"/>
                    <a:pt x="3279284" y="4454"/>
                    <a:pt x="3279284" y="9949"/>
                  </a:cubicBezTo>
                  <a:lnTo>
                    <a:pt x="3279284" y="2012085"/>
                  </a:lnTo>
                  <a:cubicBezTo>
                    <a:pt x="3279284" y="2017579"/>
                    <a:pt x="3274830" y="2022033"/>
                    <a:pt x="3269335" y="2022033"/>
                  </a:cubicBezTo>
                  <a:lnTo>
                    <a:pt x="9949" y="2022033"/>
                  </a:lnTo>
                  <a:cubicBezTo>
                    <a:pt x="4454" y="2022033"/>
                    <a:pt x="0" y="2017579"/>
                    <a:pt x="0" y="2012085"/>
                  </a:cubicBezTo>
                  <a:lnTo>
                    <a:pt x="0" y="9949"/>
                  </a:lnTo>
                  <a:cubicBezTo>
                    <a:pt x="0" y="4454"/>
                    <a:pt x="4454" y="0"/>
                    <a:pt x="9949" y="0"/>
                  </a:cubicBezTo>
                  <a:close/>
                </a:path>
              </a:pathLst>
            </a:custGeom>
            <a:solidFill>
              <a:srgbClr val="FFFFFF"/>
            </a:solidFill>
          </p:spPr>
        </p:sp>
        <p:sp>
          <p:nvSpPr>
            <p:cNvPr name="TextBox 9" id="9"/>
            <p:cNvSpPr txBox="true"/>
            <p:nvPr/>
          </p:nvSpPr>
          <p:spPr>
            <a:xfrm>
              <a:off x="0" y="-47625"/>
              <a:ext cx="3279284" cy="2069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879378" y="9017543"/>
            <a:ext cx="12451031" cy="1269457"/>
          </a:xfrm>
          <a:custGeom>
            <a:avLst/>
            <a:gdLst/>
            <a:ahLst/>
            <a:cxnLst/>
            <a:rect r="r" b="b" t="t" l="l"/>
            <a:pathLst>
              <a:path h="1269457" w="12451031">
                <a:moveTo>
                  <a:pt x="0" y="0"/>
                </a:moveTo>
                <a:lnTo>
                  <a:pt x="12451030" y="0"/>
                </a:lnTo>
                <a:lnTo>
                  <a:pt x="12451030" y="1269457"/>
                </a:lnTo>
                <a:lnTo>
                  <a:pt x="0" y="1269457"/>
                </a:lnTo>
                <a:lnTo>
                  <a:pt x="0" y="0"/>
                </a:lnTo>
                <a:close/>
              </a:path>
            </a:pathLst>
          </a:custGeom>
          <a:blipFill>
            <a:blip r:embed="rId5">
              <a:alphaModFix amt="89000"/>
            </a:blip>
            <a:stretch>
              <a:fillRect l="0" t="-1557" r="0" b="-180426"/>
            </a:stretch>
          </a:blipFill>
        </p:spPr>
      </p:sp>
      <p:sp>
        <p:nvSpPr>
          <p:cNvPr name="AutoShape 11" id="11"/>
          <p:cNvSpPr/>
          <p:nvPr/>
        </p:nvSpPr>
        <p:spPr>
          <a:xfrm>
            <a:off x="2879378" y="2611934"/>
            <a:ext cx="12451031"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3787706" y="1675646"/>
            <a:ext cx="8064668"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Recommendations</a:t>
            </a:r>
          </a:p>
        </p:txBody>
      </p:sp>
      <p:sp>
        <p:nvSpPr>
          <p:cNvPr name="TextBox 13" id="13"/>
          <p:cNvSpPr txBox="true"/>
          <p:nvPr/>
        </p:nvSpPr>
        <p:spPr>
          <a:xfrm rot="0">
            <a:off x="3173469" y="2761370"/>
            <a:ext cx="11862849" cy="6049586"/>
          </a:xfrm>
          <a:prstGeom prst="rect">
            <a:avLst/>
          </a:prstGeom>
        </p:spPr>
        <p:txBody>
          <a:bodyPr anchor="t" rtlCol="false" tIns="0" lIns="0" bIns="0" rIns="0">
            <a:spAutoFit/>
          </a:bodyPr>
          <a:lstStyle/>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Churn prevention:</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All clusters</a:t>
            </a:r>
            <a:r>
              <a:rPr lang="en-US" sz="2400" spc="108">
                <a:solidFill>
                  <a:srgbClr val="2A2E3A"/>
                </a:solidFill>
                <a:latin typeface="Montserrat Classic"/>
                <a:ea typeface="Montserrat Classic"/>
                <a:cs typeface="Montserrat Classic"/>
                <a:sym typeface="Montserrat Classic"/>
              </a:rPr>
              <a:t>: Retain sernior citizens with personalised offers.</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0</a:t>
            </a:r>
            <a:r>
              <a:rPr lang="en-US" sz="2400" spc="108">
                <a:solidFill>
                  <a:srgbClr val="2A2E3A"/>
                </a:solidFill>
                <a:latin typeface="Montserrat Classic"/>
                <a:ea typeface="Montserrat Classic"/>
                <a:cs typeface="Montserrat Classic"/>
                <a:sym typeface="Montserrat Classic"/>
              </a:rPr>
              <a:t>: Retain customers with specific offers on additional internet service when using Fiber Optic, especially Online Backup and Device Protection. Run bundle offers to align with competitors. Intensify these offers in the first year of subscription.</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2:</a:t>
            </a:r>
            <a:r>
              <a:rPr lang="en-US" sz="2400" spc="108">
                <a:solidFill>
                  <a:srgbClr val="2A2E3A"/>
                </a:solidFill>
                <a:latin typeface="Montserrat Classic"/>
                <a:ea typeface="Montserrat Classic"/>
                <a:cs typeface="Montserrat Classic"/>
                <a:sym typeface="Montserrat Classic"/>
              </a:rPr>
              <a:t> Run special offer on Tech Support. </a:t>
            </a:r>
          </a:p>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Loyalty program</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1</a:t>
            </a:r>
            <a:r>
              <a:rPr lang="en-US" sz="2400" spc="108">
                <a:solidFill>
                  <a:srgbClr val="2A2E3A"/>
                </a:solidFill>
                <a:latin typeface="Montserrat Classic"/>
                <a:ea typeface="Montserrat Classic"/>
                <a:cs typeface="Montserrat Classic"/>
                <a:sym typeface="Montserrat Classic"/>
              </a:rPr>
              <a:t>: Reward customers to maintain engagement.</a:t>
            </a:r>
          </a:p>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Upselling</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All clusters</a:t>
            </a:r>
            <a:r>
              <a:rPr lang="en-US" sz="2400" spc="108">
                <a:solidFill>
                  <a:srgbClr val="2A2E3A"/>
                </a:solidFill>
                <a:latin typeface="Montserrat Classic"/>
                <a:ea typeface="Montserrat Classic"/>
                <a:cs typeface="Montserrat Classic"/>
                <a:sym typeface="Montserrat Classic"/>
              </a:rPr>
              <a:t>: Run incentive to subscribe to multiple telephone lines. </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1</a:t>
            </a:r>
            <a:r>
              <a:rPr lang="en-US" sz="2400" spc="108">
                <a:solidFill>
                  <a:srgbClr val="2A2E3A"/>
                </a:solidFill>
                <a:latin typeface="Montserrat Classic"/>
                <a:ea typeface="Montserrat Classic"/>
                <a:cs typeface="Montserrat Classic"/>
                <a:sym typeface="Montserrat Classic"/>
              </a:rPr>
              <a:t>: Offer service upgrades, such as internet services.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588C87"/>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1340136"/>
            <a:ext cx="12451031" cy="7677407"/>
            <a:chOff x="0" y="0"/>
            <a:chExt cx="3279284" cy="2022033"/>
          </a:xfrm>
        </p:grpSpPr>
        <p:sp>
          <p:nvSpPr>
            <p:cNvPr name="Freeform 8" id="8"/>
            <p:cNvSpPr/>
            <p:nvPr/>
          </p:nvSpPr>
          <p:spPr>
            <a:xfrm flipH="false" flipV="false" rot="0">
              <a:off x="0" y="0"/>
              <a:ext cx="3279284" cy="2022033"/>
            </a:xfrm>
            <a:custGeom>
              <a:avLst/>
              <a:gdLst/>
              <a:ahLst/>
              <a:cxnLst/>
              <a:rect r="r" b="b" t="t" l="l"/>
              <a:pathLst>
                <a:path h="2022033" w="3279284">
                  <a:moveTo>
                    <a:pt x="9949" y="0"/>
                  </a:moveTo>
                  <a:lnTo>
                    <a:pt x="3269335" y="0"/>
                  </a:lnTo>
                  <a:cubicBezTo>
                    <a:pt x="3274830" y="0"/>
                    <a:pt x="3279284" y="4454"/>
                    <a:pt x="3279284" y="9949"/>
                  </a:cubicBezTo>
                  <a:lnTo>
                    <a:pt x="3279284" y="2012085"/>
                  </a:lnTo>
                  <a:cubicBezTo>
                    <a:pt x="3279284" y="2017579"/>
                    <a:pt x="3274830" y="2022033"/>
                    <a:pt x="3269335" y="2022033"/>
                  </a:cubicBezTo>
                  <a:lnTo>
                    <a:pt x="9949" y="2022033"/>
                  </a:lnTo>
                  <a:cubicBezTo>
                    <a:pt x="4454" y="2022033"/>
                    <a:pt x="0" y="2017579"/>
                    <a:pt x="0" y="2012085"/>
                  </a:cubicBezTo>
                  <a:lnTo>
                    <a:pt x="0" y="9949"/>
                  </a:lnTo>
                  <a:cubicBezTo>
                    <a:pt x="0" y="4454"/>
                    <a:pt x="4454" y="0"/>
                    <a:pt x="9949" y="0"/>
                  </a:cubicBezTo>
                  <a:close/>
                </a:path>
              </a:pathLst>
            </a:custGeom>
            <a:solidFill>
              <a:srgbClr val="FFFFFF"/>
            </a:solidFill>
          </p:spPr>
        </p:sp>
        <p:sp>
          <p:nvSpPr>
            <p:cNvPr name="TextBox 9" id="9"/>
            <p:cNvSpPr txBox="true"/>
            <p:nvPr/>
          </p:nvSpPr>
          <p:spPr>
            <a:xfrm>
              <a:off x="0" y="-47625"/>
              <a:ext cx="3279284" cy="2069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879378" y="9017543"/>
            <a:ext cx="12451031" cy="1269457"/>
          </a:xfrm>
          <a:custGeom>
            <a:avLst/>
            <a:gdLst/>
            <a:ahLst/>
            <a:cxnLst/>
            <a:rect r="r" b="b" t="t" l="l"/>
            <a:pathLst>
              <a:path h="1269457" w="12451031">
                <a:moveTo>
                  <a:pt x="0" y="0"/>
                </a:moveTo>
                <a:lnTo>
                  <a:pt x="12451030" y="0"/>
                </a:lnTo>
                <a:lnTo>
                  <a:pt x="12451030" y="1269457"/>
                </a:lnTo>
                <a:lnTo>
                  <a:pt x="0" y="1269457"/>
                </a:lnTo>
                <a:lnTo>
                  <a:pt x="0" y="0"/>
                </a:lnTo>
                <a:close/>
              </a:path>
            </a:pathLst>
          </a:custGeom>
          <a:blipFill>
            <a:blip r:embed="rId5">
              <a:alphaModFix amt="89000"/>
            </a:blip>
            <a:stretch>
              <a:fillRect l="0" t="-1557" r="0" b="-180426"/>
            </a:stretch>
          </a:blipFill>
        </p:spPr>
      </p:sp>
      <p:sp>
        <p:nvSpPr>
          <p:cNvPr name="AutoShape 11" id="11"/>
          <p:cNvSpPr/>
          <p:nvPr/>
        </p:nvSpPr>
        <p:spPr>
          <a:xfrm>
            <a:off x="2879378" y="2611934"/>
            <a:ext cx="12451031"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3787706" y="1675646"/>
            <a:ext cx="8064668"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Improvements</a:t>
            </a:r>
          </a:p>
        </p:txBody>
      </p:sp>
      <p:sp>
        <p:nvSpPr>
          <p:cNvPr name="TextBox 13" id="13"/>
          <p:cNvSpPr txBox="true"/>
          <p:nvPr/>
        </p:nvSpPr>
        <p:spPr>
          <a:xfrm rot="0">
            <a:off x="3383864" y="3258742"/>
            <a:ext cx="10178676" cy="4902442"/>
          </a:xfrm>
          <a:prstGeom prst="rect">
            <a:avLst/>
          </a:prstGeom>
        </p:spPr>
        <p:txBody>
          <a:bodyPr anchor="t" rtlCol="false" tIns="0" lIns="0" bIns="0" rIns="0">
            <a:spAutoFit/>
          </a:bodyPr>
          <a:lstStyle/>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Additional measures like satisfaction score, customer lifetime value, or subscriptions’ prices</a:t>
            </a:r>
          </a:p>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Information on competitors </a:t>
            </a:r>
          </a:p>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Set-up a system to match customers to the most appropriate plan </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1672" y="4510214"/>
            <a:ext cx="7415628" cy="1257047"/>
          </a:xfrm>
          <a:prstGeom prst="rect">
            <a:avLst/>
          </a:prstGeom>
        </p:spPr>
        <p:txBody>
          <a:bodyPr anchor="t" rtlCol="false" tIns="0" lIns="0" bIns="0" rIns="0">
            <a:spAutoFit/>
          </a:bodyPr>
          <a:lstStyle/>
          <a:p>
            <a:pPr algn="l" marL="0" indent="0" lvl="0">
              <a:lnSpc>
                <a:spcPts val="9873"/>
              </a:lnSpc>
              <a:spcBef>
                <a:spcPct val="0"/>
              </a:spcBef>
            </a:pPr>
            <a:r>
              <a:rPr lang="en-US" b="true" sz="8227" spc="296" strike="noStrike" u="none">
                <a:solidFill>
                  <a:srgbClr val="2A2E3A"/>
                </a:solidFill>
                <a:latin typeface="Montserrat Classic Bold"/>
                <a:ea typeface="Montserrat Classic Bold"/>
                <a:cs typeface="Montserrat Classic Bold"/>
                <a:sym typeface="Montserrat Classic Bold"/>
              </a:rPr>
              <a:t>Thank You!</a:t>
            </a:r>
          </a:p>
        </p:txBody>
      </p:sp>
      <p:sp>
        <p:nvSpPr>
          <p:cNvPr name="Freeform 3" id="3"/>
          <p:cNvSpPr/>
          <p:nvPr/>
        </p:nvSpPr>
        <p:spPr>
          <a:xfrm flipH="false" flipV="false" rot="5400000">
            <a:off x="8142053" y="-899719"/>
            <a:ext cx="14626818" cy="8111235"/>
          </a:xfrm>
          <a:custGeom>
            <a:avLst/>
            <a:gdLst/>
            <a:ahLst/>
            <a:cxnLst/>
            <a:rect r="r" b="b" t="t" l="l"/>
            <a:pathLst>
              <a:path h="8111235" w="14626818">
                <a:moveTo>
                  <a:pt x="0" y="0"/>
                </a:moveTo>
                <a:lnTo>
                  <a:pt x="14626818" y="0"/>
                </a:lnTo>
                <a:lnTo>
                  <a:pt x="14626818"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2061050" y="7895590"/>
            <a:ext cx="9203089" cy="13627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Lucie Stenger </a:t>
            </a:r>
          </a:p>
          <a:p>
            <a:pPr algn="l">
              <a:lnSpc>
                <a:spcPts val="3640"/>
              </a:lnSpc>
            </a:pPr>
            <a:r>
              <a:rPr lang="en-US" sz="2600">
                <a:solidFill>
                  <a:srgbClr val="000000"/>
                </a:solidFill>
                <a:latin typeface="Canva Sans"/>
                <a:ea typeface="Canva Sans"/>
                <a:cs typeface="Canva Sans"/>
                <a:sym typeface="Canva Sans"/>
              </a:rPr>
              <a:t>Ironhack Bootcamp </a:t>
            </a:r>
          </a:p>
          <a:p>
            <a:pPr algn="l">
              <a:lnSpc>
                <a:spcPts val="3640"/>
              </a:lnSpc>
            </a:pPr>
            <a:r>
              <a:rPr lang="en-US" sz="2600">
                <a:solidFill>
                  <a:srgbClr val="000000"/>
                </a:solidFill>
                <a:latin typeface="Canva Sans"/>
                <a:ea typeface="Canva Sans"/>
                <a:cs typeface="Canva Sans"/>
                <a:sym typeface="Canva Sans"/>
              </a:rPr>
              <a:t>October 2024 </a:t>
            </a:r>
          </a:p>
        </p:txBody>
      </p:sp>
      <p:grpSp>
        <p:nvGrpSpPr>
          <p:cNvPr name="Group 5" id="5"/>
          <p:cNvGrpSpPr/>
          <p:nvPr/>
        </p:nvGrpSpPr>
        <p:grpSpPr>
          <a:xfrm rot="0">
            <a:off x="2021672" y="2009325"/>
            <a:ext cx="899758" cy="8997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E0D0"/>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21672" y="2000361"/>
            <a:ext cx="899758" cy="591072"/>
          </a:xfrm>
          <a:custGeom>
            <a:avLst/>
            <a:gdLst/>
            <a:ahLst/>
            <a:cxnLst/>
            <a:rect r="r" b="b" t="t" l="l"/>
            <a:pathLst>
              <a:path h="591072" w="899758">
                <a:moveTo>
                  <a:pt x="0" y="0"/>
                </a:moveTo>
                <a:lnTo>
                  <a:pt x="899758" y="0"/>
                </a:lnTo>
                <a:lnTo>
                  <a:pt x="899758" y="591072"/>
                </a:lnTo>
                <a:lnTo>
                  <a:pt x="0" y="591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296925" y="2018850"/>
            <a:ext cx="2167395" cy="835407"/>
          </a:xfrm>
          <a:prstGeom prst="rect">
            <a:avLst/>
          </a:prstGeom>
        </p:spPr>
        <p:txBody>
          <a:bodyPr anchor="t" rtlCol="false" tIns="0" lIns="0" bIns="0" rIns="0">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Telco Company</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sp>
        <p:nvSpPr>
          <p:cNvPr name="Freeform 7" id="7"/>
          <p:cNvSpPr/>
          <p:nvPr/>
        </p:nvSpPr>
        <p:spPr>
          <a:xfrm flipH="false" flipV="false" rot="0">
            <a:off x="9031284" y="3823849"/>
            <a:ext cx="4694155" cy="6214362"/>
          </a:xfrm>
          <a:custGeom>
            <a:avLst/>
            <a:gdLst/>
            <a:ahLst/>
            <a:cxnLst/>
            <a:rect r="r" b="b" t="t" l="l"/>
            <a:pathLst>
              <a:path h="6214362" w="4694155">
                <a:moveTo>
                  <a:pt x="0" y="0"/>
                </a:moveTo>
                <a:lnTo>
                  <a:pt x="4694155" y="0"/>
                </a:lnTo>
                <a:lnTo>
                  <a:pt x="4694155" y="6214362"/>
                </a:lnTo>
                <a:lnTo>
                  <a:pt x="0" y="6214362"/>
                </a:lnTo>
                <a:lnTo>
                  <a:pt x="0" y="0"/>
                </a:lnTo>
                <a:close/>
              </a:path>
            </a:pathLst>
          </a:custGeom>
          <a:blipFill>
            <a:blip r:embed="rId4"/>
            <a:stretch>
              <a:fillRect l="0" t="0" r="0" b="0"/>
            </a:stretch>
          </a:blipFill>
        </p:spPr>
      </p:sp>
      <p:grpSp>
        <p:nvGrpSpPr>
          <p:cNvPr name="Group 8" id="8"/>
          <p:cNvGrpSpPr/>
          <p:nvPr/>
        </p:nvGrpSpPr>
        <p:grpSpPr>
          <a:xfrm rot="0">
            <a:off x="12019980" y="-5099450"/>
            <a:ext cx="11212168" cy="11212123"/>
            <a:chOff x="0" y="0"/>
            <a:chExt cx="6350000" cy="6349975"/>
          </a:xfrm>
        </p:grpSpPr>
        <p:sp>
          <p:nvSpPr>
            <p:cNvPr name="Freeform 9" id="9"/>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588C87"/>
            </a:solidFill>
            <a:ln w="12700">
              <a:solidFill>
                <a:srgbClr val="000000"/>
              </a:solidFill>
            </a:ln>
          </p:spPr>
        </p:sp>
      </p:grpSp>
      <p:grpSp>
        <p:nvGrpSpPr>
          <p:cNvPr name="Group 10" id="10"/>
          <p:cNvGrpSpPr/>
          <p:nvPr/>
        </p:nvGrpSpPr>
        <p:grpSpPr>
          <a:xfrm rot="0">
            <a:off x="12019980" y="-5099450"/>
            <a:ext cx="11212168" cy="11212123"/>
            <a:chOff x="0" y="0"/>
            <a:chExt cx="6350000" cy="6349975"/>
          </a:xfrm>
        </p:grpSpPr>
        <p:sp>
          <p:nvSpPr>
            <p:cNvPr name="Freeform 11" id="1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alphaModFix amt="49000"/>
              </a:blip>
              <a:stretch>
                <a:fillRect l="-25046" t="0" r="-25046" b="0"/>
              </a:stretch>
            </a:blipFill>
          </p:spPr>
        </p:sp>
      </p:grpSp>
      <p:grpSp>
        <p:nvGrpSpPr>
          <p:cNvPr name="Group 12" id="12"/>
          <p:cNvGrpSpPr/>
          <p:nvPr/>
        </p:nvGrpSpPr>
        <p:grpSpPr>
          <a:xfrm rot="0">
            <a:off x="15496482" y="-1622972"/>
            <a:ext cx="4837174" cy="4837174"/>
            <a:chOff x="0" y="0"/>
            <a:chExt cx="812800" cy="812800"/>
          </a:xfrm>
        </p:grpSpPr>
        <p:sp>
          <p:nvSpPr>
            <p:cNvPr name="Freeform 13" id="1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4" id="1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14653480" y="5971432"/>
            <a:ext cx="843002" cy="843002"/>
            <a:chOff x="0" y="0"/>
            <a:chExt cx="812800" cy="812800"/>
          </a:xfrm>
        </p:grpSpPr>
        <p:sp>
          <p:nvSpPr>
            <p:cNvPr name="Freeform 16" id="1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7" id="1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8" id="18"/>
          <p:cNvGrpSpPr/>
          <p:nvPr/>
        </p:nvGrpSpPr>
        <p:grpSpPr>
          <a:xfrm rot="0">
            <a:off x="-559418" y="-811125"/>
            <a:ext cx="1839825" cy="1839825"/>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20" id="20"/>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1" id="21"/>
          <p:cNvSpPr/>
          <p:nvPr/>
        </p:nvSpPr>
        <p:spPr>
          <a:xfrm flipH="false" flipV="false" rot="0">
            <a:off x="1796611" y="4305829"/>
            <a:ext cx="4895075" cy="1948369"/>
          </a:xfrm>
          <a:custGeom>
            <a:avLst/>
            <a:gdLst/>
            <a:ahLst/>
            <a:cxnLst/>
            <a:rect r="r" b="b" t="t" l="l"/>
            <a:pathLst>
              <a:path h="1948369" w="4895075">
                <a:moveTo>
                  <a:pt x="0" y="0"/>
                </a:moveTo>
                <a:lnTo>
                  <a:pt x="4895075" y="0"/>
                </a:lnTo>
                <a:lnTo>
                  <a:pt x="4895075" y="1948368"/>
                </a:lnTo>
                <a:lnTo>
                  <a:pt x="0" y="1948368"/>
                </a:lnTo>
                <a:lnTo>
                  <a:pt x="0" y="0"/>
                </a:lnTo>
                <a:close/>
              </a:path>
            </a:pathLst>
          </a:custGeom>
          <a:blipFill>
            <a:blip r:embed="rId6"/>
            <a:stretch>
              <a:fillRect l="0" t="0" r="0" b="0"/>
            </a:stretch>
          </a:blipFill>
        </p:spPr>
      </p:sp>
      <p:sp>
        <p:nvSpPr>
          <p:cNvPr name="TextBox 22" id="22"/>
          <p:cNvSpPr txBox="true"/>
          <p:nvPr/>
        </p:nvSpPr>
        <p:spPr>
          <a:xfrm rot="0">
            <a:off x="1796611" y="1962006"/>
            <a:ext cx="9015391"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Appendix - Flask API</a:t>
            </a:r>
          </a:p>
        </p:txBody>
      </p:sp>
      <p:sp>
        <p:nvSpPr>
          <p:cNvPr name="TextBox 23" id="23"/>
          <p:cNvSpPr txBox="true"/>
          <p:nvPr/>
        </p:nvSpPr>
        <p:spPr>
          <a:xfrm rot="0">
            <a:off x="1796611" y="3647051"/>
            <a:ext cx="4822924" cy="396240"/>
          </a:xfrm>
          <a:prstGeom prst="rect">
            <a:avLst/>
          </a:prstGeom>
        </p:spPr>
        <p:txBody>
          <a:bodyPr anchor="t" rtlCol="false" tIns="0" lIns="0" bIns="0" rIns="0">
            <a:spAutoFit/>
          </a:bodyPr>
          <a:lstStyle/>
          <a:p>
            <a:pPr algn="ctr">
              <a:lnSpc>
                <a:spcPts val="3360"/>
              </a:lnSpc>
              <a:spcBef>
                <a:spcPct val="0"/>
              </a:spcBef>
            </a:pPr>
            <a:r>
              <a:rPr lang="en-US" b="true" sz="2400" u="sng">
                <a:solidFill>
                  <a:srgbClr val="2A2E3A"/>
                </a:solidFill>
                <a:latin typeface="Montserrat Bold"/>
                <a:ea typeface="Montserrat Bold"/>
                <a:cs typeface="Montserrat Bold"/>
                <a:sym typeface="Montserrat Bold"/>
                <a:hlinkClick r:id="rId7" tooltip="http://localhost:8080/carrier/3"/>
              </a:rPr>
              <a:t>http://localhost:8080/carrier/3</a:t>
            </a:r>
          </a:p>
        </p:txBody>
      </p:sp>
      <p:sp>
        <p:nvSpPr>
          <p:cNvPr name="TextBox 24" id="24"/>
          <p:cNvSpPr txBox="true"/>
          <p:nvPr/>
        </p:nvSpPr>
        <p:spPr>
          <a:xfrm rot="0">
            <a:off x="1796611" y="6776334"/>
            <a:ext cx="6789798" cy="815340"/>
          </a:xfrm>
          <a:prstGeom prst="rect">
            <a:avLst/>
          </a:prstGeom>
        </p:spPr>
        <p:txBody>
          <a:bodyPr anchor="t" rtlCol="false" tIns="0" lIns="0" bIns="0" rIns="0">
            <a:spAutoFit/>
          </a:bodyPr>
          <a:lstStyle/>
          <a:p>
            <a:pPr algn="l">
              <a:lnSpc>
                <a:spcPts val="3359"/>
              </a:lnSpc>
              <a:spcBef>
                <a:spcPct val="0"/>
              </a:spcBef>
            </a:pPr>
            <a:r>
              <a:rPr lang="en-US" b="true" sz="2400" u="sng">
                <a:solidFill>
                  <a:srgbClr val="2A2E3A"/>
                </a:solidFill>
                <a:latin typeface="Montserrat Bold"/>
                <a:ea typeface="Montserrat Bold"/>
                <a:cs typeface="Montserrat Bold"/>
                <a:sym typeface="Montserrat Bold"/>
                <a:hlinkClick r:id="rId8" tooltip="http://localhost:8080/Telco/cluster?page=0&amp;page_size=10&amp;cluster=1&amp;gdpr=0"/>
              </a:rPr>
              <a:t>http://localhost:8080/Telco/cluster?page=0&amp;page_size=10&amp;cluster=1&amp;gdpr=0</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588C87"/>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25046" t="0" r="-25046"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20" id="20"/>
          <p:cNvSpPr txBox="true"/>
          <p:nvPr/>
        </p:nvSpPr>
        <p:spPr>
          <a:xfrm rot="0">
            <a:off x="1796611" y="1496926"/>
            <a:ext cx="9015391" cy="1869847"/>
          </a:xfrm>
          <a:prstGeom prst="rect">
            <a:avLst/>
          </a:prstGeom>
        </p:spPr>
        <p:txBody>
          <a:bodyPr anchor="t" rtlCol="false" tIns="0" lIns="0" bIns="0" rIns="0">
            <a:spAutoFit/>
          </a:bodyPr>
          <a:lstStyle/>
          <a:p>
            <a:pPr algn="l">
              <a:lnSpc>
                <a:spcPts val="7358"/>
              </a:lnSpc>
            </a:pPr>
            <a:r>
              <a:rPr lang="en-US" sz="6131" spc="220" b="true">
                <a:solidFill>
                  <a:srgbClr val="2A2E3A"/>
                </a:solidFill>
                <a:latin typeface="Montserrat Classic Bold"/>
                <a:ea typeface="Montserrat Classic Bold"/>
                <a:cs typeface="Montserrat Classic Bold"/>
                <a:sym typeface="Montserrat Classic Bold"/>
              </a:rPr>
              <a:t>Appendix - </a:t>
            </a:r>
          </a:p>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GitHub repository</a:t>
            </a:r>
          </a:p>
        </p:txBody>
      </p:sp>
      <p:sp>
        <p:nvSpPr>
          <p:cNvPr name="TextBox 21" id="21"/>
          <p:cNvSpPr txBox="true"/>
          <p:nvPr/>
        </p:nvSpPr>
        <p:spPr>
          <a:xfrm rot="0">
            <a:off x="1712225" y="4431030"/>
            <a:ext cx="5919490" cy="712470"/>
          </a:xfrm>
          <a:prstGeom prst="rect">
            <a:avLst/>
          </a:prstGeom>
        </p:spPr>
        <p:txBody>
          <a:bodyPr anchor="t" rtlCol="false" tIns="0" lIns="0" bIns="0" rIns="0">
            <a:spAutoFit/>
          </a:bodyPr>
          <a:lstStyle/>
          <a:p>
            <a:pPr algn="ctr">
              <a:lnSpc>
                <a:spcPts val="5880"/>
              </a:lnSpc>
            </a:pPr>
            <a:r>
              <a:rPr lang="en-US" b="true" sz="4200" u="sng">
                <a:solidFill>
                  <a:srgbClr val="000000"/>
                </a:solidFill>
                <a:latin typeface="Canva Sans Bold"/>
                <a:ea typeface="Canva Sans Bold"/>
                <a:cs typeface="Canva Sans Bold"/>
                <a:sym typeface="Canva Sans Bold"/>
                <a:hlinkClick r:id="rId5" tooltip="https://github.com/luciest06/Ironhack-Final_Project"/>
              </a:rPr>
              <a:t>GitHub repository link </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588C87"/>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25046" t="0" r="-25046"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0" id="20"/>
          <p:cNvSpPr/>
          <p:nvPr/>
        </p:nvSpPr>
        <p:spPr>
          <a:xfrm flipH="false" flipV="false" rot="0">
            <a:off x="360495" y="2910468"/>
            <a:ext cx="4276049" cy="4276049"/>
          </a:xfrm>
          <a:custGeom>
            <a:avLst/>
            <a:gdLst/>
            <a:ahLst/>
            <a:cxnLst/>
            <a:rect r="r" b="b" t="t" l="l"/>
            <a:pathLst>
              <a:path h="4276049" w="4276049">
                <a:moveTo>
                  <a:pt x="0" y="0"/>
                </a:moveTo>
                <a:lnTo>
                  <a:pt x="4276049" y="0"/>
                </a:lnTo>
                <a:lnTo>
                  <a:pt x="4276049" y="4276049"/>
                </a:lnTo>
                <a:lnTo>
                  <a:pt x="0" y="427604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21" id="21"/>
          <p:cNvSpPr/>
          <p:nvPr/>
        </p:nvSpPr>
        <p:spPr>
          <a:xfrm flipH="false" flipV="false" rot="0">
            <a:off x="4295486" y="5453249"/>
            <a:ext cx="4376248" cy="4376248"/>
          </a:xfrm>
          <a:custGeom>
            <a:avLst/>
            <a:gdLst/>
            <a:ahLst/>
            <a:cxnLst/>
            <a:rect r="r" b="b" t="t" l="l"/>
            <a:pathLst>
              <a:path h="4376248" w="4376248">
                <a:moveTo>
                  <a:pt x="0" y="0"/>
                </a:moveTo>
                <a:lnTo>
                  <a:pt x="4376248" y="0"/>
                </a:lnTo>
                <a:lnTo>
                  <a:pt x="4376248" y="4376248"/>
                </a:lnTo>
                <a:lnTo>
                  <a:pt x="0" y="4376248"/>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sp>
        <p:nvSpPr>
          <p:cNvPr name="TextBox 22" id="22"/>
          <p:cNvSpPr txBox="true"/>
          <p:nvPr/>
        </p:nvSpPr>
        <p:spPr>
          <a:xfrm rot="0">
            <a:off x="1796611" y="1962006"/>
            <a:ext cx="9015391"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Analysis context</a:t>
            </a:r>
          </a:p>
        </p:txBody>
      </p:sp>
      <p:sp>
        <p:nvSpPr>
          <p:cNvPr name="TextBox 23" id="23"/>
          <p:cNvSpPr txBox="true"/>
          <p:nvPr/>
        </p:nvSpPr>
        <p:spPr>
          <a:xfrm rot="0">
            <a:off x="4092567" y="4402698"/>
            <a:ext cx="3748619" cy="1243965"/>
          </a:xfrm>
          <a:prstGeom prst="rect">
            <a:avLst/>
          </a:prstGeom>
        </p:spPr>
        <p:txBody>
          <a:bodyPr anchor="t" rtlCol="false" tIns="0" lIns="0" bIns="0" rIns="0">
            <a:spAutoFit/>
          </a:bodyPr>
          <a:lstStyle/>
          <a:p>
            <a:pPr algn="l"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churn rate in broader utilities sectors across Western Europe</a:t>
            </a:r>
          </a:p>
        </p:txBody>
      </p:sp>
      <p:sp>
        <p:nvSpPr>
          <p:cNvPr name="TextBox 24" id="24"/>
          <p:cNvSpPr txBox="true"/>
          <p:nvPr/>
        </p:nvSpPr>
        <p:spPr>
          <a:xfrm rot="0">
            <a:off x="1410882" y="4838943"/>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12-15%</a:t>
            </a:r>
          </a:p>
        </p:txBody>
      </p:sp>
      <p:sp>
        <p:nvSpPr>
          <p:cNvPr name="TextBox 25" id="25"/>
          <p:cNvSpPr txBox="true"/>
          <p:nvPr/>
        </p:nvSpPr>
        <p:spPr>
          <a:xfrm rot="0">
            <a:off x="8186962" y="7138892"/>
            <a:ext cx="3833018" cy="824865"/>
          </a:xfrm>
          <a:prstGeom prst="rect">
            <a:avLst/>
          </a:prstGeom>
        </p:spPr>
        <p:txBody>
          <a:bodyPr anchor="t" rtlCol="false" tIns="0" lIns="0" bIns="0" rIns="0">
            <a:spAutoFit/>
          </a:bodyPr>
          <a:lstStyle/>
          <a:p>
            <a:pPr algn="l"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average churn rate for telecom companies </a:t>
            </a:r>
          </a:p>
        </p:txBody>
      </p:sp>
      <p:sp>
        <p:nvSpPr>
          <p:cNvPr name="TextBox 26" id="26"/>
          <p:cNvSpPr txBox="true"/>
          <p:nvPr/>
        </p:nvSpPr>
        <p:spPr>
          <a:xfrm rot="0">
            <a:off x="5256507" y="7431823"/>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30-35%</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5400000">
            <a:off x="7360975" y="-371293"/>
            <a:ext cx="3566051" cy="16628570"/>
            <a:chOff x="0" y="0"/>
            <a:chExt cx="939207" cy="4379541"/>
          </a:xfrm>
        </p:grpSpPr>
        <p:sp>
          <p:nvSpPr>
            <p:cNvPr name="Freeform 4" id="4"/>
            <p:cNvSpPr/>
            <p:nvPr/>
          </p:nvSpPr>
          <p:spPr>
            <a:xfrm flipH="false" flipV="false" rot="0">
              <a:off x="0" y="0"/>
              <a:ext cx="939207" cy="4379541"/>
            </a:xfrm>
            <a:custGeom>
              <a:avLst/>
              <a:gdLst/>
              <a:ahLst/>
              <a:cxnLst/>
              <a:rect r="r" b="b" t="t" l="l"/>
              <a:pathLst>
                <a:path h="4379541" w="939207">
                  <a:moveTo>
                    <a:pt x="0" y="0"/>
                  </a:moveTo>
                  <a:lnTo>
                    <a:pt x="939207" y="0"/>
                  </a:lnTo>
                  <a:lnTo>
                    <a:pt x="939207" y="4379541"/>
                  </a:lnTo>
                  <a:lnTo>
                    <a:pt x="0" y="4379541"/>
                  </a:lnTo>
                  <a:close/>
                </a:path>
              </a:pathLst>
            </a:custGeom>
            <a:solidFill>
              <a:srgbClr val="588C87"/>
            </a:solidFill>
          </p:spPr>
        </p:sp>
        <p:sp>
          <p:nvSpPr>
            <p:cNvPr name="TextBox 5" id="5"/>
            <p:cNvSpPr txBox="true"/>
            <p:nvPr/>
          </p:nvSpPr>
          <p:spPr>
            <a:xfrm>
              <a:off x="0" y="-47625"/>
              <a:ext cx="939207" cy="4427166"/>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829715" y="556933"/>
            <a:ext cx="16628570" cy="5167070"/>
          </a:xfrm>
          <a:custGeom>
            <a:avLst/>
            <a:gdLst/>
            <a:ahLst/>
            <a:cxnLst/>
            <a:rect r="r" b="b" t="t" l="l"/>
            <a:pathLst>
              <a:path h="5167070" w="16628570">
                <a:moveTo>
                  <a:pt x="0" y="0"/>
                </a:moveTo>
                <a:lnTo>
                  <a:pt x="16628570" y="0"/>
                </a:lnTo>
                <a:lnTo>
                  <a:pt x="16628570" y="5167070"/>
                </a:lnTo>
                <a:lnTo>
                  <a:pt x="0" y="5167070"/>
                </a:lnTo>
                <a:lnTo>
                  <a:pt x="0" y="0"/>
                </a:lnTo>
                <a:close/>
              </a:path>
            </a:pathLst>
          </a:custGeom>
          <a:blipFill>
            <a:blip r:embed="rId3"/>
            <a:stretch>
              <a:fillRect l="0" t="0" r="0" b="0"/>
            </a:stretch>
          </a:blipFill>
        </p:spPr>
      </p:sp>
      <p:sp>
        <p:nvSpPr>
          <p:cNvPr name="TextBox 7" id="7"/>
          <p:cNvSpPr txBox="true"/>
          <p:nvPr/>
        </p:nvSpPr>
        <p:spPr>
          <a:xfrm rot="0">
            <a:off x="1429076" y="6764171"/>
            <a:ext cx="7409530" cy="1943395"/>
          </a:xfrm>
          <a:prstGeom prst="rect">
            <a:avLst/>
          </a:prstGeom>
        </p:spPr>
        <p:txBody>
          <a:bodyPr anchor="t" rtlCol="false" tIns="0" lIns="0" bIns="0" rIns="0">
            <a:spAutoFit/>
          </a:bodyPr>
          <a:lstStyle/>
          <a:p>
            <a:pPr algn="l" marL="483270" indent="-241635" lvl="1">
              <a:lnSpc>
                <a:spcPts val="3133"/>
              </a:lnSpc>
              <a:buAutoNum type="arabicPeriod" startAt="1"/>
            </a:pPr>
            <a:r>
              <a:rPr lang="en-US" sz="2238">
                <a:solidFill>
                  <a:srgbClr val="FFFFFF"/>
                </a:solidFill>
                <a:latin typeface="Montserrat"/>
                <a:ea typeface="Montserrat"/>
                <a:cs typeface="Montserrat"/>
                <a:sym typeface="Montserrat"/>
              </a:rPr>
              <a:t>Initial customer churn analysis </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Kaggle flat file</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EDA using </a:t>
            </a:r>
            <a:r>
              <a:rPr lang="en-US" sz="2238">
                <a:solidFill>
                  <a:srgbClr val="FFFFFF"/>
                </a:solidFill>
                <a:latin typeface="Montserrat"/>
                <a:ea typeface="Montserrat"/>
                <a:cs typeface="Montserrat"/>
                <a:sym typeface="Montserrat"/>
              </a:rPr>
              <a:t>Python</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Machine learning with clustering algorithm</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Tableau creation</a:t>
            </a:r>
          </a:p>
        </p:txBody>
      </p:sp>
      <p:sp>
        <p:nvSpPr>
          <p:cNvPr name="TextBox 8" id="8"/>
          <p:cNvSpPr txBox="true"/>
          <p:nvPr/>
        </p:nvSpPr>
        <p:spPr>
          <a:xfrm rot="0">
            <a:off x="9299527" y="6364121"/>
            <a:ext cx="7342876" cy="2733970"/>
          </a:xfrm>
          <a:prstGeom prst="rect">
            <a:avLst/>
          </a:prstGeom>
        </p:spPr>
        <p:txBody>
          <a:bodyPr anchor="t" rtlCol="false" tIns="0" lIns="0" bIns="0" rIns="0">
            <a:spAutoFit/>
          </a:bodyPr>
          <a:lstStyle/>
          <a:p>
            <a:pPr algn="l" marL="483270" indent="-241635" lvl="1">
              <a:lnSpc>
                <a:spcPts val="3133"/>
              </a:lnSpc>
              <a:buAutoNum type="arabicPeriod" startAt="1"/>
            </a:pPr>
          </a:p>
          <a:p>
            <a:pPr algn="l" marL="483270" indent="-241635" lvl="1">
              <a:lnSpc>
                <a:spcPts val="3133"/>
              </a:lnSpc>
              <a:buAutoNum type="arabicPeriod" startAt="1"/>
            </a:pPr>
            <a:r>
              <a:rPr lang="en-US" sz="2238">
                <a:solidFill>
                  <a:srgbClr val="FFFFFF"/>
                </a:solidFill>
                <a:latin typeface="Montserrat"/>
                <a:ea typeface="Montserrat"/>
                <a:cs typeface="Montserrat"/>
                <a:sym typeface="Montserrat"/>
              </a:rPr>
              <a:t>Complementary data on real-life carriers</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Web-scraped data</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ERD creation</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EDA using SQL</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Loading data on BigQuery</a:t>
            </a:r>
          </a:p>
          <a:p>
            <a:pPr algn="l" marL="966540" indent="-322180" lvl="2">
              <a:lnSpc>
                <a:spcPts val="3133"/>
              </a:lnSpc>
              <a:buAutoNum type="alphaLcPeriod" startAt="1"/>
            </a:pPr>
            <a:r>
              <a:rPr lang="en-US" sz="2238">
                <a:solidFill>
                  <a:srgbClr val="FFFFFF"/>
                </a:solidFill>
                <a:latin typeface="Montserrat"/>
                <a:ea typeface="Montserrat"/>
                <a:cs typeface="Montserrat"/>
                <a:sym typeface="Montserrat"/>
              </a:rPr>
              <a:t>Api creation using flask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39025">
            <a:off x="1516786" y="-460094"/>
            <a:ext cx="278907" cy="14793052"/>
            <a:chOff x="0" y="0"/>
            <a:chExt cx="73457" cy="3896112"/>
          </a:xfrm>
        </p:grpSpPr>
        <p:sp>
          <p:nvSpPr>
            <p:cNvPr name="Freeform 3" id="3"/>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588C87"/>
            </a:solidFill>
            <a:ln cap="sq">
              <a:noFill/>
              <a:prstDash val="solid"/>
              <a:miter/>
            </a:ln>
          </p:spPr>
        </p:sp>
        <p:sp>
          <p:nvSpPr>
            <p:cNvPr name="TextBox 4" id="4"/>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39025">
            <a:off x="-4049466" y="1232097"/>
            <a:ext cx="5850996" cy="14793052"/>
            <a:chOff x="0" y="0"/>
            <a:chExt cx="1541003" cy="3896112"/>
          </a:xfrm>
        </p:grpSpPr>
        <p:sp>
          <p:nvSpPr>
            <p:cNvPr name="Freeform 6" id="6"/>
            <p:cNvSpPr/>
            <p:nvPr/>
          </p:nvSpPr>
          <p:spPr>
            <a:xfrm flipH="false" flipV="false" rot="0">
              <a:off x="0" y="0"/>
              <a:ext cx="1541003" cy="3896113"/>
            </a:xfrm>
            <a:custGeom>
              <a:avLst/>
              <a:gdLst/>
              <a:ahLst/>
              <a:cxnLst/>
              <a:rect r="r" b="b" t="t" l="l"/>
              <a:pathLst>
                <a:path h="3896113" w="1541003">
                  <a:moveTo>
                    <a:pt x="0" y="0"/>
                  </a:moveTo>
                  <a:lnTo>
                    <a:pt x="1541003" y="0"/>
                  </a:lnTo>
                  <a:lnTo>
                    <a:pt x="1541003" y="3896113"/>
                  </a:lnTo>
                  <a:lnTo>
                    <a:pt x="0" y="3896113"/>
                  </a:lnTo>
                  <a:close/>
                </a:path>
              </a:pathLst>
            </a:custGeom>
            <a:solidFill>
              <a:srgbClr val="588C87"/>
            </a:solidFill>
            <a:ln cap="sq">
              <a:noFill/>
              <a:prstDash val="solid"/>
              <a:miter/>
            </a:ln>
          </p:spPr>
        </p:sp>
        <p:sp>
          <p:nvSpPr>
            <p:cNvPr name="TextBox 7" id="7"/>
            <p:cNvSpPr txBox="true"/>
            <p:nvPr/>
          </p:nvSpPr>
          <p:spPr>
            <a:xfrm>
              <a:off x="0" y="-47625"/>
              <a:ext cx="1541003"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a:grpSpLocks noChangeAspect="true"/>
          </p:cNvGrpSpPr>
          <p:nvPr/>
        </p:nvGrpSpPr>
        <p:grpSpPr>
          <a:xfrm rot="0">
            <a:off x="-2065539" y="-59329"/>
            <a:ext cx="15224978" cy="10405658"/>
            <a:chOff x="0" y="0"/>
            <a:chExt cx="5508856" cy="3765081"/>
          </a:xfrm>
        </p:grpSpPr>
        <p:sp>
          <p:nvSpPr>
            <p:cNvPr name="Freeform 9" id="9"/>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588C87"/>
            </a:solidFill>
          </p:spPr>
        </p:sp>
        <p:sp>
          <p:nvSpPr>
            <p:cNvPr name="Freeform 10" id="10"/>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588C87"/>
            </a:solidFill>
            <a:ln w="12700">
              <a:solidFill>
                <a:srgbClr val="000000"/>
              </a:solidFill>
            </a:ln>
          </p:spPr>
        </p:sp>
      </p:grpSp>
      <p:grpSp>
        <p:nvGrpSpPr>
          <p:cNvPr name="Group 11" id="11"/>
          <p:cNvGrpSpPr>
            <a:grpSpLocks noChangeAspect="true"/>
          </p:cNvGrpSpPr>
          <p:nvPr/>
        </p:nvGrpSpPr>
        <p:grpSpPr>
          <a:xfrm rot="0">
            <a:off x="-2065539" y="0"/>
            <a:ext cx="15224978" cy="10405658"/>
            <a:chOff x="0" y="0"/>
            <a:chExt cx="5508856" cy="3765081"/>
          </a:xfrm>
        </p:grpSpPr>
        <p:sp>
          <p:nvSpPr>
            <p:cNvPr name="Freeform 12" id="12"/>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alpha val="52941"/>
              </a:srgbClr>
            </a:solidFill>
          </p:spPr>
        </p:sp>
        <p:sp>
          <p:nvSpPr>
            <p:cNvPr name="Freeform 13" id="1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alphaModFix amt="53000"/>
              </a:blip>
              <a:stretch>
                <a:fillRect l="-1259" t="0" r="-1259" b="0"/>
              </a:stretch>
            </a:blipFill>
          </p:spPr>
        </p:sp>
      </p:grpSp>
      <p:grpSp>
        <p:nvGrpSpPr>
          <p:cNvPr name="Group 14" id="14"/>
          <p:cNvGrpSpPr/>
          <p:nvPr/>
        </p:nvGrpSpPr>
        <p:grpSpPr>
          <a:xfrm rot="-1839025">
            <a:off x="10382703" y="-2380630"/>
            <a:ext cx="278907" cy="14793052"/>
            <a:chOff x="0" y="0"/>
            <a:chExt cx="73457" cy="3896112"/>
          </a:xfrm>
        </p:grpSpPr>
        <p:sp>
          <p:nvSpPr>
            <p:cNvPr name="Freeform 15" id="15"/>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588C87"/>
            </a:solidFill>
            <a:ln cap="sq">
              <a:noFill/>
              <a:prstDash val="solid"/>
              <a:miter/>
            </a:ln>
          </p:spPr>
        </p:sp>
        <p:sp>
          <p:nvSpPr>
            <p:cNvPr name="TextBox 16" id="16"/>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28700" y="2286295"/>
            <a:ext cx="16230600" cy="6026123"/>
            <a:chOff x="0" y="0"/>
            <a:chExt cx="4274726" cy="1587127"/>
          </a:xfrm>
        </p:grpSpPr>
        <p:sp>
          <p:nvSpPr>
            <p:cNvPr name="Freeform 18" id="18"/>
            <p:cNvSpPr/>
            <p:nvPr/>
          </p:nvSpPr>
          <p:spPr>
            <a:xfrm flipH="false" flipV="false" rot="0">
              <a:off x="0" y="0"/>
              <a:ext cx="4274726" cy="1587127"/>
            </a:xfrm>
            <a:custGeom>
              <a:avLst/>
              <a:gdLst/>
              <a:ahLst/>
              <a:cxnLst/>
              <a:rect r="r" b="b" t="t" l="l"/>
              <a:pathLst>
                <a:path h="1587127" w="4274726">
                  <a:moveTo>
                    <a:pt x="0" y="0"/>
                  </a:moveTo>
                  <a:lnTo>
                    <a:pt x="4274726" y="0"/>
                  </a:lnTo>
                  <a:lnTo>
                    <a:pt x="4274726" y="1587127"/>
                  </a:lnTo>
                  <a:lnTo>
                    <a:pt x="0" y="1587127"/>
                  </a:lnTo>
                  <a:close/>
                </a:path>
              </a:pathLst>
            </a:custGeom>
            <a:solidFill>
              <a:srgbClr val="052A47"/>
            </a:solidFill>
          </p:spPr>
        </p:sp>
        <p:sp>
          <p:nvSpPr>
            <p:cNvPr name="TextBox 19" id="19"/>
            <p:cNvSpPr txBox="true"/>
            <p:nvPr/>
          </p:nvSpPr>
          <p:spPr>
            <a:xfrm>
              <a:off x="0" y="-47625"/>
              <a:ext cx="4274726" cy="1634752"/>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H="true" flipV="true">
            <a:off x="9162808" y="2858710"/>
            <a:ext cx="0" cy="5082155"/>
          </a:xfrm>
          <a:prstGeom prst="line">
            <a:avLst/>
          </a:prstGeom>
          <a:ln cap="flat" w="38100">
            <a:solidFill>
              <a:srgbClr val="FFFFFF"/>
            </a:solidFill>
            <a:prstDash val="solid"/>
            <a:headEnd type="none" len="sm" w="sm"/>
            <a:tailEnd type="none" len="sm" w="sm"/>
          </a:ln>
        </p:spPr>
      </p:sp>
      <p:sp>
        <p:nvSpPr>
          <p:cNvPr name="TextBox 21" id="21"/>
          <p:cNvSpPr txBox="true"/>
          <p:nvPr/>
        </p:nvSpPr>
        <p:spPr>
          <a:xfrm rot="0">
            <a:off x="1890830" y="2523851"/>
            <a:ext cx="5930665" cy="1339435"/>
          </a:xfrm>
          <a:prstGeom prst="rect">
            <a:avLst/>
          </a:prstGeom>
        </p:spPr>
        <p:txBody>
          <a:bodyPr anchor="t" rtlCol="false" tIns="0" lIns="0" bIns="0" rIns="0">
            <a:spAutoFit/>
          </a:bodyPr>
          <a:lstStyle/>
          <a:p>
            <a:pPr algn="l">
              <a:lnSpc>
                <a:spcPts val="5284"/>
              </a:lnSpc>
            </a:pPr>
            <a:r>
              <a:rPr lang="en-US" sz="4403" spc="158" b="true">
                <a:solidFill>
                  <a:srgbClr val="FFFFFF"/>
                </a:solidFill>
                <a:latin typeface="Montserrat Classic Bold"/>
                <a:ea typeface="Montserrat Classic Bold"/>
                <a:cs typeface="Montserrat Classic Bold"/>
                <a:sym typeface="Montserrat Classic Bold"/>
              </a:rPr>
              <a:t>Kaggle.com </a:t>
            </a:r>
          </a:p>
          <a:p>
            <a:pPr algn="l" marL="0" indent="0" lvl="0">
              <a:lnSpc>
                <a:spcPts val="5284"/>
              </a:lnSpc>
              <a:spcBef>
                <a:spcPct val="0"/>
              </a:spcBef>
            </a:pPr>
            <a:r>
              <a:rPr lang="en-US" b="true" sz="4403" spc="158">
                <a:solidFill>
                  <a:srgbClr val="FFFFFF"/>
                </a:solidFill>
                <a:latin typeface="Montserrat Classic Bold"/>
                <a:ea typeface="Montserrat Classic Bold"/>
                <a:cs typeface="Montserrat Classic Bold"/>
                <a:sym typeface="Montserrat Classic Bold"/>
              </a:rPr>
              <a:t>flat file</a:t>
            </a:r>
          </a:p>
        </p:txBody>
      </p:sp>
      <p:sp>
        <p:nvSpPr>
          <p:cNvPr name="TextBox 22" id="22"/>
          <p:cNvSpPr txBox="true"/>
          <p:nvPr/>
        </p:nvSpPr>
        <p:spPr>
          <a:xfrm rot="0">
            <a:off x="9886708" y="2599649"/>
            <a:ext cx="5696269" cy="1339435"/>
          </a:xfrm>
          <a:prstGeom prst="rect">
            <a:avLst/>
          </a:prstGeom>
        </p:spPr>
        <p:txBody>
          <a:bodyPr anchor="t" rtlCol="false" tIns="0" lIns="0" bIns="0" rIns="0">
            <a:spAutoFit/>
          </a:bodyPr>
          <a:lstStyle/>
          <a:p>
            <a:pPr algn="l" marL="0" indent="0" lvl="0">
              <a:lnSpc>
                <a:spcPts val="5284"/>
              </a:lnSpc>
              <a:spcBef>
                <a:spcPct val="0"/>
              </a:spcBef>
            </a:pPr>
            <a:r>
              <a:rPr lang="en-US" b="true" sz="4403" spc="158">
                <a:solidFill>
                  <a:srgbClr val="FFFFFF"/>
                </a:solidFill>
                <a:latin typeface="Montserrat Classic Bold"/>
                <a:ea typeface="Montserrat Classic Bold"/>
                <a:cs typeface="Montserrat Classic Bold"/>
                <a:sym typeface="Montserrat Classic Bold"/>
              </a:rPr>
              <a:t>Whistleout.com web-scraping</a:t>
            </a:r>
          </a:p>
        </p:txBody>
      </p:sp>
      <p:grpSp>
        <p:nvGrpSpPr>
          <p:cNvPr name="Group 23" id="23"/>
          <p:cNvGrpSpPr/>
          <p:nvPr/>
        </p:nvGrpSpPr>
        <p:grpSpPr>
          <a:xfrm rot="0">
            <a:off x="1362037" y="4570568"/>
            <a:ext cx="2510623" cy="25106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14375" cap="sq">
              <a:solidFill>
                <a:srgbClr val="588C87"/>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26" id="26"/>
          <p:cNvGrpSpPr/>
          <p:nvPr/>
        </p:nvGrpSpPr>
        <p:grpSpPr>
          <a:xfrm rot="0">
            <a:off x="13725600" y="5015896"/>
            <a:ext cx="2510623" cy="2510623"/>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14375" cap="sq">
              <a:solidFill>
                <a:srgbClr val="588C87"/>
              </a:solidFill>
              <a:prstDash val="solid"/>
              <a:miter/>
            </a:ln>
          </p:spPr>
        </p:sp>
        <p:sp>
          <p:nvSpPr>
            <p:cNvPr name="TextBox 28" id="2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9" id="29"/>
          <p:cNvSpPr txBox="true"/>
          <p:nvPr/>
        </p:nvSpPr>
        <p:spPr>
          <a:xfrm rot="0">
            <a:off x="9162808" y="4731319"/>
            <a:ext cx="6545460" cy="3041677"/>
          </a:xfrm>
          <a:prstGeom prst="rect">
            <a:avLst/>
          </a:prstGeom>
        </p:spPr>
        <p:txBody>
          <a:bodyPr anchor="t" rtlCol="false" tIns="0" lIns="0" bIns="0" rIns="0">
            <a:spAutoFit/>
          </a:bodyPr>
          <a:lstStyle/>
          <a:p>
            <a:pPr algn="r">
              <a:lnSpc>
                <a:spcPts val="3498"/>
              </a:lnSpc>
            </a:pPr>
            <a:r>
              <a:rPr lang="en-US" b="true" sz="2498" spc="112">
                <a:solidFill>
                  <a:srgbClr val="FFFFFF"/>
                </a:solidFill>
                <a:latin typeface="Montserrat Bold"/>
                <a:ea typeface="Montserrat Bold"/>
                <a:cs typeface="Montserrat Bold"/>
                <a:sym typeface="Montserrat Bold"/>
              </a:rPr>
              <a:t> Best phone plans per category</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Best bundle plans per category</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Carriers list and internet plans</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T-Mobile family plans</a:t>
            </a:r>
            <a:r>
              <a:rPr lang="en-US" b="true" sz="2498" spc="112">
                <a:solidFill>
                  <a:srgbClr val="FFFFFF"/>
                </a:solidFill>
                <a:latin typeface="Montserrat Bold"/>
                <a:ea typeface="Montserrat Bold"/>
                <a:cs typeface="Montserrat Bold"/>
                <a:sym typeface="Montserrat Bold"/>
              </a:rPr>
              <a:t> </a:t>
            </a:r>
          </a:p>
        </p:txBody>
      </p:sp>
      <p:sp>
        <p:nvSpPr>
          <p:cNvPr name="TextBox 30" id="30"/>
          <p:cNvSpPr txBox="true"/>
          <p:nvPr/>
        </p:nvSpPr>
        <p:spPr>
          <a:xfrm rot="0">
            <a:off x="1890830" y="4285992"/>
            <a:ext cx="6545460" cy="3041677"/>
          </a:xfrm>
          <a:prstGeom prst="rect">
            <a:avLst/>
          </a:prstGeom>
        </p:spPr>
        <p:txBody>
          <a:bodyPr anchor="t" rtlCol="false" tIns="0" lIns="0" bIns="0" rIns="0">
            <a:spAutoFit/>
          </a:bodyPr>
          <a:lstStyle/>
          <a:p>
            <a:pPr algn="l">
              <a:lnSpc>
                <a:spcPts val="3498"/>
              </a:lnSpc>
            </a:pPr>
            <a:r>
              <a:rPr lang="en-US" sz="2498" spc="112" b="true">
                <a:solidFill>
                  <a:srgbClr val="FFFFFF"/>
                </a:solidFill>
                <a:latin typeface="Montserrat Bold"/>
                <a:ea typeface="Montserrat Bold"/>
                <a:cs typeface="Montserrat Bold"/>
                <a:sym typeface="Montserrat Bold"/>
              </a:rPr>
              <a:t>Customer demographics</a:t>
            </a:r>
          </a:p>
          <a:p>
            <a:pPr algn="l">
              <a:lnSpc>
                <a:spcPts val="3498"/>
              </a:lnSpc>
            </a:pPr>
          </a:p>
          <a:p>
            <a:pPr algn="l">
              <a:lnSpc>
                <a:spcPts val="3498"/>
              </a:lnSpc>
            </a:pPr>
            <a:r>
              <a:rPr lang="en-US" sz="2498" spc="112" b="true">
                <a:solidFill>
                  <a:srgbClr val="FFFFFF"/>
                </a:solidFill>
                <a:latin typeface="Montserrat Bold"/>
                <a:ea typeface="Montserrat Bold"/>
                <a:cs typeface="Montserrat Bold"/>
                <a:sym typeface="Montserrat Bold"/>
              </a:rPr>
              <a:t>Account information</a:t>
            </a:r>
          </a:p>
          <a:p>
            <a:pPr algn="l">
              <a:lnSpc>
                <a:spcPts val="3498"/>
              </a:lnSpc>
            </a:pPr>
          </a:p>
          <a:p>
            <a:pPr algn="l">
              <a:lnSpc>
                <a:spcPts val="3498"/>
              </a:lnSpc>
            </a:pPr>
            <a:r>
              <a:rPr lang="en-US" sz="2498" spc="112" b="true">
                <a:solidFill>
                  <a:srgbClr val="FFFFFF"/>
                </a:solidFill>
                <a:latin typeface="Montserrat Bold"/>
                <a:ea typeface="Montserrat Bold"/>
                <a:cs typeface="Montserrat Bold"/>
                <a:sym typeface="Montserrat Bold"/>
              </a:rPr>
              <a:t>Services subscribed</a:t>
            </a:r>
          </a:p>
          <a:p>
            <a:pPr algn="l">
              <a:lnSpc>
                <a:spcPts val="3498"/>
              </a:lnSpc>
            </a:pPr>
          </a:p>
          <a:p>
            <a:pPr algn="l">
              <a:lnSpc>
                <a:spcPts val="3498"/>
              </a:lnSpc>
            </a:pPr>
            <a:r>
              <a:rPr lang="en-US" b="true" sz="2498" spc="112">
                <a:solidFill>
                  <a:srgbClr val="FFFFFF"/>
                </a:solidFill>
                <a:latin typeface="Montserrat Bold"/>
                <a:ea typeface="Montserrat Bold"/>
                <a:cs typeface="Montserrat Bold"/>
                <a:sym typeface="Montserrat Bold"/>
              </a:rPr>
              <a:t>Customer churn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588C87"/>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25046" t="0" r="-25046"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0" id="20"/>
          <p:cNvSpPr/>
          <p:nvPr/>
        </p:nvSpPr>
        <p:spPr>
          <a:xfrm flipH="false" flipV="false" rot="0">
            <a:off x="1361821"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1" id="21"/>
          <p:cNvGrpSpPr/>
          <p:nvPr/>
        </p:nvGrpSpPr>
        <p:grpSpPr>
          <a:xfrm rot="0">
            <a:off x="1994534" y="3978155"/>
            <a:ext cx="1474244" cy="14742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4" id="24"/>
          <p:cNvSpPr/>
          <p:nvPr/>
        </p:nvSpPr>
        <p:spPr>
          <a:xfrm flipH="false" flipV="false" rot="0">
            <a:off x="4823132"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5455845" y="3978155"/>
            <a:ext cx="1474244" cy="14742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8" id="28"/>
          <p:cNvSpPr/>
          <p:nvPr/>
        </p:nvSpPr>
        <p:spPr>
          <a:xfrm flipH="false" flipV="false" rot="0">
            <a:off x="8500044" y="3339643"/>
            <a:ext cx="2739670" cy="2739670"/>
          </a:xfrm>
          <a:custGeom>
            <a:avLst/>
            <a:gdLst/>
            <a:ahLst/>
            <a:cxnLst/>
            <a:rect r="r" b="b" t="t" l="l"/>
            <a:pathLst>
              <a:path h="2739670" w="2739670">
                <a:moveTo>
                  <a:pt x="0" y="0"/>
                </a:moveTo>
                <a:lnTo>
                  <a:pt x="2739669" y="0"/>
                </a:lnTo>
                <a:lnTo>
                  <a:pt x="2739669"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9" id="29"/>
          <p:cNvGrpSpPr/>
          <p:nvPr/>
        </p:nvGrpSpPr>
        <p:grpSpPr>
          <a:xfrm rot="0">
            <a:off x="9132756" y="3978155"/>
            <a:ext cx="1474244" cy="147424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32" id="32"/>
          <p:cNvSpPr/>
          <p:nvPr/>
        </p:nvSpPr>
        <p:spPr>
          <a:xfrm flipH="false" flipV="false" rot="0">
            <a:off x="9487993" y="4366590"/>
            <a:ext cx="763771" cy="791100"/>
          </a:xfrm>
          <a:custGeom>
            <a:avLst/>
            <a:gdLst/>
            <a:ahLst/>
            <a:cxnLst/>
            <a:rect r="r" b="b" t="t" l="l"/>
            <a:pathLst>
              <a:path h="791100" w="763771">
                <a:moveTo>
                  <a:pt x="0" y="0"/>
                </a:moveTo>
                <a:lnTo>
                  <a:pt x="763771" y="0"/>
                </a:lnTo>
                <a:lnTo>
                  <a:pt x="763771" y="791100"/>
                </a:lnTo>
                <a:lnTo>
                  <a:pt x="0" y="791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33" id="33"/>
          <p:cNvSpPr txBox="true"/>
          <p:nvPr/>
        </p:nvSpPr>
        <p:spPr>
          <a:xfrm rot="0">
            <a:off x="1796611" y="1962006"/>
            <a:ext cx="9015391"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Reducing churn rate</a:t>
            </a:r>
          </a:p>
        </p:txBody>
      </p:sp>
      <p:sp>
        <p:nvSpPr>
          <p:cNvPr name="TextBox 34" id="34"/>
          <p:cNvSpPr txBox="true"/>
          <p:nvPr/>
        </p:nvSpPr>
        <p:spPr>
          <a:xfrm rot="0">
            <a:off x="1280408" y="6200812"/>
            <a:ext cx="2902497" cy="2082165"/>
          </a:xfrm>
          <a:prstGeom prst="rect">
            <a:avLst/>
          </a:prstGeom>
        </p:spPr>
        <p:txBody>
          <a:bodyPr anchor="t" rtlCol="false" tIns="0" lIns="0" bIns="0" rIns="0">
            <a:spAutoFit/>
          </a:bodyPr>
          <a:lstStyle/>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Analysing customers’ profiles, accounts information, and services used.</a:t>
            </a:r>
          </a:p>
        </p:txBody>
      </p:sp>
      <p:sp>
        <p:nvSpPr>
          <p:cNvPr name="TextBox 35" id="35"/>
          <p:cNvSpPr txBox="true"/>
          <p:nvPr/>
        </p:nvSpPr>
        <p:spPr>
          <a:xfrm rot="0">
            <a:off x="1410882"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Analysing</a:t>
            </a:r>
          </a:p>
        </p:txBody>
      </p:sp>
      <p:sp>
        <p:nvSpPr>
          <p:cNvPr name="TextBox 36" id="36"/>
          <p:cNvSpPr txBox="true"/>
          <p:nvPr/>
        </p:nvSpPr>
        <p:spPr>
          <a:xfrm rot="0">
            <a:off x="4741718" y="6200812"/>
            <a:ext cx="2902497" cy="3339465"/>
          </a:xfrm>
          <a:prstGeom prst="rect">
            <a:avLst/>
          </a:prstGeom>
        </p:spPr>
        <p:txBody>
          <a:bodyPr anchor="t" rtlCol="false" tIns="0" lIns="0" bIns="0" rIns="0">
            <a:spAutoFit/>
          </a:bodyPr>
          <a:lstStyle/>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Identifying common behaviors and profiles to then group customers into segments with similar characteristics. </a:t>
            </a:r>
          </a:p>
        </p:txBody>
      </p:sp>
      <p:sp>
        <p:nvSpPr>
          <p:cNvPr name="TextBox 37" id="37"/>
          <p:cNvSpPr txBox="true"/>
          <p:nvPr/>
        </p:nvSpPr>
        <p:spPr>
          <a:xfrm rot="0">
            <a:off x="4872192"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Clustering</a:t>
            </a:r>
          </a:p>
        </p:txBody>
      </p:sp>
      <p:sp>
        <p:nvSpPr>
          <p:cNvPr name="TextBox 38" id="38"/>
          <p:cNvSpPr txBox="true"/>
          <p:nvPr/>
        </p:nvSpPr>
        <p:spPr>
          <a:xfrm rot="0">
            <a:off x="8226985" y="6200812"/>
            <a:ext cx="3098442" cy="2920365"/>
          </a:xfrm>
          <a:prstGeom prst="rect">
            <a:avLst/>
          </a:prstGeom>
        </p:spPr>
        <p:txBody>
          <a:bodyPr anchor="t" rtlCol="false" tIns="0" lIns="0" bIns="0" rIns="0">
            <a:spAutoFit/>
          </a:bodyPr>
          <a:lstStyle/>
          <a:p>
            <a:pPr algn="ctr">
              <a:lnSpc>
                <a:spcPts val="3359"/>
              </a:lnSpc>
            </a:pPr>
            <a:r>
              <a:rPr lang="en-US" sz="2400" spc="108">
                <a:solidFill>
                  <a:srgbClr val="2A2E3A"/>
                </a:solidFill>
                <a:latin typeface="Montserrat Classic"/>
                <a:ea typeface="Montserrat Classic"/>
                <a:cs typeface="Montserrat Classic"/>
                <a:sym typeface="Montserrat Classic"/>
              </a:rPr>
              <a:t>Identifying</a:t>
            </a:r>
          </a:p>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factors impacting the churn rate, and coming up with recommendations to reduce it. </a:t>
            </a:r>
          </a:p>
        </p:txBody>
      </p:sp>
      <p:sp>
        <p:nvSpPr>
          <p:cNvPr name="TextBox 39" id="39"/>
          <p:cNvSpPr txBox="true"/>
          <p:nvPr/>
        </p:nvSpPr>
        <p:spPr>
          <a:xfrm rot="0">
            <a:off x="8549104"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Predicting</a:t>
            </a:r>
          </a:p>
        </p:txBody>
      </p:sp>
      <p:sp>
        <p:nvSpPr>
          <p:cNvPr name="Freeform 40" id="40"/>
          <p:cNvSpPr/>
          <p:nvPr/>
        </p:nvSpPr>
        <p:spPr>
          <a:xfrm flipH="false" flipV="false" rot="0">
            <a:off x="5736924" y="4247555"/>
            <a:ext cx="912087" cy="923845"/>
          </a:xfrm>
          <a:custGeom>
            <a:avLst/>
            <a:gdLst/>
            <a:ahLst/>
            <a:cxnLst/>
            <a:rect r="r" b="b" t="t" l="l"/>
            <a:pathLst>
              <a:path h="923845" w="912087">
                <a:moveTo>
                  <a:pt x="0" y="0"/>
                </a:moveTo>
                <a:lnTo>
                  <a:pt x="912086" y="0"/>
                </a:lnTo>
                <a:lnTo>
                  <a:pt x="912086" y="923845"/>
                </a:lnTo>
                <a:lnTo>
                  <a:pt x="0" y="923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2306035" y="4285374"/>
            <a:ext cx="851243" cy="953531"/>
          </a:xfrm>
          <a:custGeom>
            <a:avLst/>
            <a:gdLst/>
            <a:ahLst/>
            <a:cxnLst/>
            <a:rect r="r" b="b" t="t" l="l"/>
            <a:pathLst>
              <a:path h="953531" w="851243">
                <a:moveTo>
                  <a:pt x="0" y="0"/>
                </a:moveTo>
                <a:lnTo>
                  <a:pt x="851242" y="0"/>
                </a:lnTo>
                <a:lnTo>
                  <a:pt x="851242" y="953531"/>
                </a:lnTo>
                <a:lnTo>
                  <a:pt x="0" y="9535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588C87"/>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1807958" y="605345"/>
            <a:ext cx="14672083" cy="9046926"/>
            <a:chOff x="0" y="0"/>
            <a:chExt cx="3279284" cy="2022033"/>
          </a:xfrm>
        </p:grpSpPr>
        <p:sp>
          <p:nvSpPr>
            <p:cNvPr name="Freeform 8" id="8"/>
            <p:cNvSpPr/>
            <p:nvPr/>
          </p:nvSpPr>
          <p:spPr>
            <a:xfrm flipH="false" flipV="false" rot="0">
              <a:off x="0" y="0"/>
              <a:ext cx="3279284" cy="2022033"/>
            </a:xfrm>
            <a:custGeom>
              <a:avLst/>
              <a:gdLst/>
              <a:ahLst/>
              <a:cxnLst/>
              <a:rect r="r" b="b" t="t" l="l"/>
              <a:pathLst>
                <a:path h="2022033" w="3279284">
                  <a:moveTo>
                    <a:pt x="8443" y="0"/>
                  </a:moveTo>
                  <a:lnTo>
                    <a:pt x="3270841" y="0"/>
                  </a:lnTo>
                  <a:cubicBezTo>
                    <a:pt x="3273080" y="0"/>
                    <a:pt x="3275228" y="889"/>
                    <a:pt x="3276811" y="2473"/>
                  </a:cubicBezTo>
                  <a:cubicBezTo>
                    <a:pt x="3278394" y="4056"/>
                    <a:pt x="3279284" y="6203"/>
                    <a:pt x="3279284" y="8443"/>
                  </a:cubicBezTo>
                  <a:lnTo>
                    <a:pt x="3279284" y="2013591"/>
                  </a:lnTo>
                  <a:cubicBezTo>
                    <a:pt x="3279284" y="2018253"/>
                    <a:pt x="3275504" y="2022033"/>
                    <a:pt x="3270841" y="2022033"/>
                  </a:cubicBezTo>
                  <a:lnTo>
                    <a:pt x="8443" y="2022033"/>
                  </a:lnTo>
                  <a:cubicBezTo>
                    <a:pt x="3780" y="2022033"/>
                    <a:pt x="0" y="2018253"/>
                    <a:pt x="0" y="2013591"/>
                  </a:cubicBezTo>
                  <a:lnTo>
                    <a:pt x="0" y="8443"/>
                  </a:lnTo>
                  <a:cubicBezTo>
                    <a:pt x="0" y="3780"/>
                    <a:pt x="3780" y="0"/>
                    <a:pt x="8443" y="0"/>
                  </a:cubicBezTo>
                  <a:close/>
                </a:path>
              </a:pathLst>
            </a:custGeom>
            <a:solidFill>
              <a:srgbClr val="FFFFFF"/>
            </a:solidFill>
          </p:spPr>
        </p:sp>
        <p:sp>
          <p:nvSpPr>
            <p:cNvPr name="TextBox 9" id="9"/>
            <p:cNvSpPr txBox="true"/>
            <p:nvPr/>
          </p:nvSpPr>
          <p:spPr>
            <a:xfrm>
              <a:off x="0" y="-47625"/>
              <a:ext cx="3279284" cy="2069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1807958" y="9652271"/>
            <a:ext cx="14672083" cy="1269457"/>
          </a:xfrm>
          <a:custGeom>
            <a:avLst/>
            <a:gdLst/>
            <a:ahLst/>
            <a:cxnLst/>
            <a:rect r="r" b="b" t="t" l="l"/>
            <a:pathLst>
              <a:path h="1269457" w="14672083">
                <a:moveTo>
                  <a:pt x="0" y="0"/>
                </a:moveTo>
                <a:lnTo>
                  <a:pt x="14672084" y="0"/>
                </a:lnTo>
                <a:lnTo>
                  <a:pt x="14672084" y="1269458"/>
                </a:lnTo>
                <a:lnTo>
                  <a:pt x="0" y="1269458"/>
                </a:lnTo>
                <a:lnTo>
                  <a:pt x="0" y="0"/>
                </a:lnTo>
                <a:close/>
              </a:path>
            </a:pathLst>
          </a:custGeom>
          <a:blipFill>
            <a:blip r:embed="rId5">
              <a:alphaModFix amt="89000"/>
            </a:blip>
            <a:stretch>
              <a:fillRect l="0" t="-10754" r="0" b="-221530"/>
            </a:stretch>
          </a:blipFill>
        </p:spPr>
      </p:sp>
      <p:sp>
        <p:nvSpPr>
          <p:cNvPr name="AutoShape 11" id="11"/>
          <p:cNvSpPr/>
          <p:nvPr/>
        </p:nvSpPr>
        <p:spPr>
          <a:xfrm>
            <a:off x="1807958" y="2104010"/>
            <a:ext cx="14672083" cy="0"/>
          </a:xfrm>
          <a:prstGeom prst="line">
            <a:avLst/>
          </a:prstGeom>
          <a:ln cap="flat" w="47625">
            <a:solidFill>
              <a:srgbClr val="DBDBDB"/>
            </a:solidFill>
            <a:prstDash val="solid"/>
            <a:headEnd type="none" len="sm" w="sm"/>
            <a:tailEnd type="none" len="sm" w="sm"/>
          </a:ln>
        </p:spPr>
      </p:sp>
      <p:sp>
        <p:nvSpPr>
          <p:cNvPr name="Freeform 12" id="12"/>
          <p:cNvSpPr/>
          <p:nvPr/>
        </p:nvSpPr>
        <p:spPr>
          <a:xfrm flipH="false" flipV="false" rot="0">
            <a:off x="5102673" y="2494394"/>
            <a:ext cx="8174820" cy="6789941"/>
          </a:xfrm>
          <a:custGeom>
            <a:avLst/>
            <a:gdLst/>
            <a:ahLst/>
            <a:cxnLst/>
            <a:rect r="r" b="b" t="t" l="l"/>
            <a:pathLst>
              <a:path h="6789941" w="8174820">
                <a:moveTo>
                  <a:pt x="0" y="0"/>
                </a:moveTo>
                <a:lnTo>
                  <a:pt x="8174820" y="0"/>
                </a:lnTo>
                <a:lnTo>
                  <a:pt x="8174820" y="6789941"/>
                </a:lnTo>
                <a:lnTo>
                  <a:pt x="0" y="6789941"/>
                </a:lnTo>
                <a:lnTo>
                  <a:pt x="0" y="0"/>
                </a:lnTo>
                <a:close/>
              </a:path>
            </a:pathLst>
          </a:custGeom>
          <a:blipFill>
            <a:blip r:embed="rId6"/>
            <a:stretch>
              <a:fillRect l="0" t="0" r="0" b="0"/>
            </a:stretch>
          </a:blipFill>
        </p:spPr>
      </p:sp>
      <p:sp>
        <p:nvSpPr>
          <p:cNvPr name="TextBox 13" id="13"/>
          <p:cNvSpPr txBox="true"/>
          <p:nvPr/>
        </p:nvSpPr>
        <p:spPr>
          <a:xfrm rot="0">
            <a:off x="2027317" y="1011929"/>
            <a:ext cx="14325531" cy="1092082"/>
          </a:xfrm>
          <a:prstGeom prst="rect">
            <a:avLst/>
          </a:prstGeom>
        </p:spPr>
        <p:txBody>
          <a:bodyPr anchor="t" rtlCol="false" tIns="0" lIns="0" bIns="0" rIns="0">
            <a:spAutoFit/>
          </a:bodyPr>
          <a:lstStyle/>
          <a:p>
            <a:pPr algn="l" marL="0" indent="0" lvl="0">
              <a:lnSpc>
                <a:spcPts val="8670"/>
              </a:lnSpc>
              <a:spcBef>
                <a:spcPct val="0"/>
              </a:spcBef>
            </a:pPr>
            <a:r>
              <a:rPr lang="en-US" b="true" sz="7225" spc="260">
                <a:solidFill>
                  <a:srgbClr val="2A2E3A"/>
                </a:solidFill>
                <a:latin typeface="Montserrat Classic Bold"/>
                <a:ea typeface="Montserrat Classic Bold"/>
                <a:cs typeface="Montserrat Classic Bold"/>
                <a:sym typeface="Montserrat Classic Bold"/>
              </a:rPr>
              <a:t>Entity Relationship Diagram</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825" y="4325330"/>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01</a:t>
              </a:r>
            </a:p>
          </p:txBody>
        </p:sp>
      </p:grpSp>
      <p:grpSp>
        <p:nvGrpSpPr>
          <p:cNvPr name="Group 5" id="5"/>
          <p:cNvGrpSpPr/>
          <p:nvPr/>
        </p:nvGrpSpPr>
        <p:grpSpPr>
          <a:xfrm rot="0">
            <a:off x="885825" y="5875781"/>
            <a:ext cx="526554" cy="532663"/>
            <a:chOff x="0" y="0"/>
            <a:chExt cx="119806" cy="121196"/>
          </a:xfrm>
        </p:grpSpPr>
        <p:sp>
          <p:nvSpPr>
            <p:cNvPr name="Freeform 6" id="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7" id="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02</a:t>
              </a:r>
            </a:p>
          </p:txBody>
        </p:sp>
      </p:grpSp>
      <p:grpSp>
        <p:nvGrpSpPr>
          <p:cNvPr name="Group 8" id="8"/>
          <p:cNvGrpSpPr/>
          <p:nvPr/>
        </p:nvGrpSpPr>
        <p:grpSpPr>
          <a:xfrm rot="0">
            <a:off x="885825" y="7449335"/>
            <a:ext cx="526554" cy="532663"/>
            <a:chOff x="0" y="0"/>
            <a:chExt cx="119806" cy="121196"/>
          </a:xfrm>
        </p:grpSpPr>
        <p:sp>
          <p:nvSpPr>
            <p:cNvPr name="Freeform 9" id="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0" id="1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03</a:t>
              </a:r>
            </a:p>
          </p:txBody>
        </p:sp>
      </p:grpSp>
      <p:grpSp>
        <p:nvGrpSpPr>
          <p:cNvPr name="Group 11" id="11"/>
          <p:cNvGrpSpPr/>
          <p:nvPr/>
        </p:nvGrpSpPr>
        <p:grpSpPr>
          <a:xfrm rot="0">
            <a:off x="885825" y="9074011"/>
            <a:ext cx="526554" cy="532663"/>
            <a:chOff x="0" y="0"/>
            <a:chExt cx="119806" cy="121196"/>
          </a:xfrm>
        </p:grpSpPr>
        <p:sp>
          <p:nvSpPr>
            <p:cNvPr name="Freeform 12" id="1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3" id="1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04</a:t>
              </a:r>
            </a:p>
          </p:txBody>
        </p:sp>
      </p:grpSp>
      <p:grpSp>
        <p:nvGrpSpPr>
          <p:cNvPr name="Group 14" id="14"/>
          <p:cNvGrpSpPr/>
          <p:nvPr/>
        </p:nvGrpSpPr>
        <p:grpSpPr>
          <a:xfrm rot="0">
            <a:off x="5674102" y="4327108"/>
            <a:ext cx="526554" cy="532663"/>
            <a:chOff x="0" y="0"/>
            <a:chExt cx="119806" cy="121196"/>
          </a:xfrm>
        </p:grpSpPr>
        <p:sp>
          <p:nvSpPr>
            <p:cNvPr name="Freeform 15" id="15"/>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6" id="16"/>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05</a:t>
              </a:r>
            </a:p>
          </p:txBody>
        </p:sp>
      </p:grpSp>
      <p:grpSp>
        <p:nvGrpSpPr>
          <p:cNvPr name="Group 17" id="17"/>
          <p:cNvGrpSpPr/>
          <p:nvPr/>
        </p:nvGrpSpPr>
        <p:grpSpPr>
          <a:xfrm rot="0">
            <a:off x="5674102" y="5877558"/>
            <a:ext cx="526554" cy="532663"/>
            <a:chOff x="0" y="0"/>
            <a:chExt cx="119806" cy="121196"/>
          </a:xfrm>
        </p:grpSpPr>
        <p:sp>
          <p:nvSpPr>
            <p:cNvPr name="Freeform 18" id="18"/>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9" id="19"/>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06</a:t>
              </a:r>
            </a:p>
          </p:txBody>
        </p:sp>
      </p:grpSp>
      <p:grpSp>
        <p:nvGrpSpPr>
          <p:cNvPr name="Group 20" id="20"/>
          <p:cNvGrpSpPr/>
          <p:nvPr/>
        </p:nvGrpSpPr>
        <p:grpSpPr>
          <a:xfrm rot="0">
            <a:off x="5674102" y="7451112"/>
            <a:ext cx="526554" cy="532663"/>
            <a:chOff x="0" y="0"/>
            <a:chExt cx="119806" cy="121196"/>
          </a:xfrm>
        </p:grpSpPr>
        <p:sp>
          <p:nvSpPr>
            <p:cNvPr name="Freeform 21" id="21"/>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22" id="22"/>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07</a:t>
              </a:r>
            </a:p>
          </p:txBody>
        </p:sp>
      </p:grpSp>
      <p:sp>
        <p:nvSpPr>
          <p:cNvPr name="Freeform 23" id="23"/>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24" id="24"/>
          <p:cNvGrpSpPr/>
          <p:nvPr/>
        </p:nvGrpSpPr>
        <p:grpSpPr>
          <a:xfrm rot="0">
            <a:off x="13955786" y="-254854"/>
            <a:ext cx="4632524" cy="10815226"/>
            <a:chOff x="0" y="0"/>
            <a:chExt cx="1220089" cy="2848455"/>
          </a:xfrm>
        </p:grpSpPr>
        <p:sp>
          <p:nvSpPr>
            <p:cNvPr name="Freeform 25" id="25"/>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588C87"/>
            </a:solidFill>
          </p:spPr>
        </p:sp>
        <p:sp>
          <p:nvSpPr>
            <p:cNvPr name="TextBox 26" id="26"/>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2147" y="1635671"/>
            <a:ext cx="7015658" cy="701565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0" id="30"/>
          <p:cNvGrpSpPr/>
          <p:nvPr/>
        </p:nvGrpSpPr>
        <p:grpSpPr>
          <a:xfrm rot="0">
            <a:off x="10262527" y="1611432"/>
            <a:ext cx="7045278" cy="7045250"/>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t="0" r="-25046" b="0"/>
              </a:stretch>
            </a:blipFill>
          </p:spPr>
        </p:sp>
      </p:grpSp>
      <p:grpSp>
        <p:nvGrpSpPr>
          <p:cNvPr name="Group 32" id="32"/>
          <p:cNvGrpSpPr/>
          <p:nvPr/>
        </p:nvGrpSpPr>
        <p:grpSpPr>
          <a:xfrm rot="0">
            <a:off x="5674102" y="9050576"/>
            <a:ext cx="526554" cy="532663"/>
            <a:chOff x="0" y="0"/>
            <a:chExt cx="119806" cy="121196"/>
          </a:xfrm>
        </p:grpSpPr>
        <p:sp>
          <p:nvSpPr>
            <p:cNvPr name="Freeform 33" id="3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34" id="3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08</a:t>
              </a:r>
            </a:p>
          </p:txBody>
        </p:sp>
      </p:grpSp>
      <p:sp>
        <p:nvSpPr>
          <p:cNvPr name="Freeform 35" id="35"/>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36" id="36"/>
          <p:cNvSpPr txBox="true"/>
          <p:nvPr/>
        </p:nvSpPr>
        <p:spPr>
          <a:xfrm rot="0">
            <a:off x="885825" y="1135579"/>
            <a:ext cx="6320935" cy="1540764"/>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2A2E3A"/>
                </a:solidFill>
                <a:latin typeface="Montserrat Classic Bold"/>
                <a:ea typeface="Montserrat Classic Bold"/>
                <a:cs typeface="Montserrat Classic Bold"/>
                <a:sym typeface="Montserrat Classic Bold"/>
              </a:rPr>
              <a:t>Exploratory Data Analysis (EDA)</a:t>
            </a:r>
          </a:p>
        </p:txBody>
      </p:sp>
      <p:sp>
        <p:nvSpPr>
          <p:cNvPr name="TextBox 37" id="37"/>
          <p:cNvSpPr txBox="true"/>
          <p:nvPr/>
        </p:nvSpPr>
        <p:spPr>
          <a:xfrm rot="0">
            <a:off x="1550310" y="4289008"/>
            <a:ext cx="3626646" cy="1470660"/>
          </a:xfrm>
          <a:prstGeom prst="rect">
            <a:avLst/>
          </a:prstGeom>
        </p:spPr>
        <p:txBody>
          <a:bodyPr anchor="t" rtlCol="false" tIns="0" lIns="0" bIns="0" rIns="0">
            <a:spAutoFit/>
          </a:bodyPr>
          <a:lstStyle/>
          <a:p>
            <a:pPr algn="l">
              <a:lnSpc>
                <a:spcPts val="2940"/>
              </a:lnSpc>
            </a:pPr>
            <a:r>
              <a:rPr lang="en-US" sz="2100" spc="63">
                <a:solidFill>
                  <a:srgbClr val="2A2E3A"/>
                </a:solidFill>
                <a:latin typeface="Montserrat"/>
                <a:ea typeface="Montserrat"/>
                <a:cs typeface="Montserrat"/>
                <a:sym typeface="Montserrat"/>
              </a:rPr>
              <a:t>They have no dependent and no partner</a:t>
            </a:r>
          </a:p>
          <a:p>
            <a:pPr algn="l">
              <a:lnSpc>
                <a:spcPts val="2940"/>
              </a:lnSpc>
            </a:pPr>
          </a:p>
          <a:p>
            <a:pPr algn="l" marL="0" indent="0" lvl="0">
              <a:lnSpc>
                <a:spcPts val="2940"/>
              </a:lnSpc>
            </a:pPr>
          </a:p>
        </p:txBody>
      </p:sp>
      <p:sp>
        <p:nvSpPr>
          <p:cNvPr name="TextBox 38" id="38"/>
          <p:cNvSpPr txBox="true"/>
          <p:nvPr/>
        </p:nvSpPr>
        <p:spPr>
          <a:xfrm rot="0">
            <a:off x="1550310" y="5747934"/>
            <a:ext cx="3626646" cy="727710"/>
          </a:xfrm>
          <a:prstGeom prst="rect">
            <a:avLst/>
          </a:prstGeom>
        </p:spPr>
        <p:txBody>
          <a:bodyPr anchor="t" rtlCol="false" tIns="0" lIns="0" bIns="0" rIns="0">
            <a:spAutoFit/>
          </a:bodyPr>
          <a:lstStyle/>
          <a:p>
            <a:pPr algn="l" marL="0" indent="0" lvl="0">
              <a:lnSpc>
                <a:spcPts val="2939"/>
              </a:lnSpc>
            </a:pPr>
            <a:r>
              <a:rPr lang="en-US" sz="2099" spc="62">
                <a:solidFill>
                  <a:srgbClr val="2A2E3A"/>
                </a:solidFill>
                <a:latin typeface="Montserrat"/>
                <a:ea typeface="Montserrat"/>
                <a:cs typeface="Montserrat"/>
                <a:sym typeface="Montserrat"/>
              </a:rPr>
              <a:t>They are a senior citizen (older than 65y)</a:t>
            </a:r>
          </a:p>
        </p:txBody>
      </p:sp>
      <p:sp>
        <p:nvSpPr>
          <p:cNvPr name="TextBox 39" id="39"/>
          <p:cNvSpPr txBox="true"/>
          <p:nvPr/>
        </p:nvSpPr>
        <p:spPr>
          <a:xfrm rot="0">
            <a:off x="1550310" y="7320600"/>
            <a:ext cx="3787986"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are recent customers (less than 1 year)</a:t>
            </a:r>
          </a:p>
        </p:txBody>
      </p:sp>
      <p:sp>
        <p:nvSpPr>
          <p:cNvPr name="TextBox 40" id="40"/>
          <p:cNvSpPr txBox="true"/>
          <p:nvPr/>
        </p:nvSpPr>
        <p:spPr>
          <a:xfrm rot="0">
            <a:off x="1550310" y="8945275"/>
            <a:ext cx="3230019"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have multiple lines</a:t>
            </a:r>
          </a:p>
        </p:txBody>
      </p:sp>
      <p:sp>
        <p:nvSpPr>
          <p:cNvPr name="TextBox 41" id="41"/>
          <p:cNvSpPr txBox="true"/>
          <p:nvPr/>
        </p:nvSpPr>
        <p:spPr>
          <a:xfrm rot="0">
            <a:off x="6338587" y="4197484"/>
            <a:ext cx="3257190"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have fiber optic Internet service</a:t>
            </a:r>
          </a:p>
        </p:txBody>
      </p:sp>
      <p:sp>
        <p:nvSpPr>
          <p:cNvPr name="TextBox 42" id="42"/>
          <p:cNvSpPr txBox="true"/>
          <p:nvPr/>
        </p:nvSpPr>
        <p:spPr>
          <a:xfrm rot="0">
            <a:off x="6338587" y="5747934"/>
            <a:ext cx="4334891"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Their contract is month-to-month</a:t>
            </a:r>
          </a:p>
        </p:txBody>
      </p:sp>
      <p:sp>
        <p:nvSpPr>
          <p:cNvPr name="TextBox 43" id="43"/>
          <p:cNvSpPr txBox="true"/>
          <p:nvPr/>
        </p:nvSpPr>
        <p:spPr>
          <a:xfrm rot="0">
            <a:off x="6338587" y="7323266"/>
            <a:ext cx="3257190"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pay via electronic check</a:t>
            </a:r>
          </a:p>
        </p:txBody>
      </p:sp>
      <p:sp>
        <p:nvSpPr>
          <p:cNvPr name="TextBox 44" id="44"/>
          <p:cNvSpPr txBox="true"/>
          <p:nvPr/>
        </p:nvSpPr>
        <p:spPr>
          <a:xfrm rot="0">
            <a:off x="6338587" y="8736992"/>
            <a:ext cx="7225089" cy="1099185"/>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subscribe to Internet but do not subscribe to Online security, Online backup, Device protection, or Tech support services</a:t>
            </a:r>
          </a:p>
        </p:txBody>
      </p:sp>
      <p:sp>
        <p:nvSpPr>
          <p:cNvPr name="TextBox 45" id="45"/>
          <p:cNvSpPr txBox="true"/>
          <p:nvPr/>
        </p:nvSpPr>
        <p:spPr>
          <a:xfrm rot="0">
            <a:off x="910977" y="2716029"/>
            <a:ext cx="7851836" cy="481330"/>
          </a:xfrm>
          <a:prstGeom prst="rect">
            <a:avLst/>
          </a:prstGeom>
        </p:spPr>
        <p:txBody>
          <a:bodyPr anchor="t" rtlCol="false" tIns="0" lIns="0" bIns="0" rIns="0">
            <a:spAutoFit/>
          </a:bodyPr>
          <a:lstStyle/>
          <a:p>
            <a:pPr algn="l" marL="0" indent="0" lvl="0">
              <a:lnSpc>
                <a:spcPts val="3919"/>
              </a:lnSpc>
              <a:spcBef>
                <a:spcPct val="0"/>
              </a:spcBef>
            </a:pPr>
            <a:r>
              <a:rPr lang="en-US" sz="2799" spc="61">
                <a:solidFill>
                  <a:srgbClr val="2A2E3A"/>
                </a:solidFill>
                <a:latin typeface="Montserrat Classic"/>
                <a:ea typeface="Montserrat Classic"/>
                <a:cs typeface="Montserrat Classic"/>
                <a:sym typeface="Montserrat Classic"/>
              </a:rPr>
              <a:t>Customers are more likely to churn if: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825" y="3975011"/>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04</a:t>
              </a:r>
            </a:p>
          </p:txBody>
        </p:sp>
      </p:grpSp>
      <p:sp>
        <p:nvSpPr>
          <p:cNvPr name="Freeform 5" id="5"/>
          <p:cNvSpPr/>
          <p:nvPr/>
        </p:nvSpPr>
        <p:spPr>
          <a:xfrm flipH="false" flipV="false" rot="0">
            <a:off x="6452131" y="3688572"/>
            <a:ext cx="11835869" cy="2790571"/>
          </a:xfrm>
          <a:custGeom>
            <a:avLst/>
            <a:gdLst/>
            <a:ahLst/>
            <a:cxnLst/>
            <a:rect r="r" b="b" t="t" l="l"/>
            <a:pathLst>
              <a:path h="2790571" w="11835869">
                <a:moveTo>
                  <a:pt x="0" y="0"/>
                </a:moveTo>
                <a:lnTo>
                  <a:pt x="11835869" y="0"/>
                </a:lnTo>
                <a:lnTo>
                  <a:pt x="11835869" y="2790570"/>
                </a:lnTo>
                <a:lnTo>
                  <a:pt x="0" y="2790570"/>
                </a:lnTo>
                <a:lnTo>
                  <a:pt x="0" y="0"/>
                </a:lnTo>
                <a:close/>
              </a:path>
            </a:pathLst>
          </a:custGeom>
          <a:blipFill>
            <a:blip r:embed="rId2"/>
            <a:stretch>
              <a:fillRect l="0" t="0" r="0" b="0"/>
            </a:stretch>
          </a:blipFill>
        </p:spPr>
      </p:sp>
      <p:sp>
        <p:nvSpPr>
          <p:cNvPr name="Freeform 6" id="6"/>
          <p:cNvSpPr/>
          <p:nvPr/>
        </p:nvSpPr>
        <p:spPr>
          <a:xfrm flipH="false" flipV="false" rot="0">
            <a:off x="6452131" y="6479142"/>
            <a:ext cx="10356272" cy="3536288"/>
          </a:xfrm>
          <a:custGeom>
            <a:avLst/>
            <a:gdLst/>
            <a:ahLst/>
            <a:cxnLst/>
            <a:rect r="r" b="b" t="t" l="l"/>
            <a:pathLst>
              <a:path h="3536288" w="10356272">
                <a:moveTo>
                  <a:pt x="0" y="0"/>
                </a:moveTo>
                <a:lnTo>
                  <a:pt x="10356273" y="0"/>
                </a:lnTo>
                <a:lnTo>
                  <a:pt x="10356273" y="3536288"/>
                </a:lnTo>
                <a:lnTo>
                  <a:pt x="0" y="3536288"/>
                </a:lnTo>
                <a:lnTo>
                  <a:pt x="0" y="0"/>
                </a:lnTo>
                <a:close/>
              </a:path>
            </a:pathLst>
          </a:custGeom>
          <a:blipFill>
            <a:blip r:embed="rId3"/>
            <a:stretch>
              <a:fillRect l="0" t="0" r="0" b="0"/>
            </a:stretch>
          </a:blipFill>
        </p:spPr>
      </p:sp>
      <p:sp>
        <p:nvSpPr>
          <p:cNvPr name="TextBox 7" id="7"/>
          <p:cNvSpPr txBox="true"/>
          <p:nvPr/>
        </p:nvSpPr>
        <p:spPr>
          <a:xfrm rot="0">
            <a:off x="885825" y="1135579"/>
            <a:ext cx="6320935" cy="1540764"/>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2A2E3A"/>
                </a:solidFill>
                <a:latin typeface="Montserrat Classic Bold"/>
                <a:ea typeface="Montserrat Classic Bold"/>
                <a:cs typeface="Montserrat Classic Bold"/>
                <a:sym typeface="Montserrat Classic Bold"/>
              </a:rPr>
              <a:t>Exploratory Data Analysis (EDA)</a:t>
            </a:r>
          </a:p>
        </p:txBody>
      </p:sp>
      <p:sp>
        <p:nvSpPr>
          <p:cNvPr name="TextBox 8" id="8"/>
          <p:cNvSpPr txBox="true"/>
          <p:nvPr/>
        </p:nvSpPr>
        <p:spPr>
          <a:xfrm rot="0">
            <a:off x="1664858" y="4041317"/>
            <a:ext cx="4142402" cy="4070985"/>
          </a:xfrm>
          <a:prstGeom prst="rect">
            <a:avLst/>
          </a:prstGeom>
        </p:spPr>
        <p:txBody>
          <a:bodyPr anchor="t" rtlCol="false" tIns="0" lIns="0" bIns="0" rIns="0">
            <a:spAutoFit/>
          </a:bodyPr>
          <a:lstStyle/>
          <a:p>
            <a:pPr algn="l">
              <a:lnSpc>
                <a:spcPts val="2940"/>
              </a:lnSpc>
            </a:pPr>
            <a:r>
              <a:rPr lang="en-US" sz="2100" spc="63">
                <a:solidFill>
                  <a:srgbClr val="2A2E3A"/>
                </a:solidFill>
                <a:latin typeface="Montserrat"/>
                <a:ea typeface="Montserrat"/>
                <a:cs typeface="Montserrat"/>
                <a:sym typeface="Montserrat"/>
              </a:rPr>
              <a:t>They have multiple lines</a:t>
            </a:r>
          </a:p>
          <a:p>
            <a:pPr algn="l">
              <a:lnSpc>
                <a:spcPts val="2940"/>
              </a:lnSpc>
            </a:pPr>
          </a:p>
          <a:p>
            <a:pPr algn="l" marL="453390" indent="-226695" lvl="1">
              <a:lnSpc>
                <a:spcPts val="2940"/>
              </a:lnSpc>
              <a:buFont typeface="Arial"/>
              <a:buChar char="•"/>
            </a:pPr>
            <a:r>
              <a:rPr lang="en-US" sz="2100" spc="63">
                <a:solidFill>
                  <a:srgbClr val="2A2E3A"/>
                </a:solidFill>
                <a:latin typeface="Montserrat"/>
                <a:ea typeface="Montserrat"/>
                <a:cs typeface="Montserrat"/>
                <a:sym typeface="Montserrat"/>
              </a:rPr>
              <a:t>T-Mobile family plans offer savings on multiple lines in order to reduce churn rate.</a:t>
            </a:r>
          </a:p>
          <a:p>
            <a:pPr algn="l" marL="453390" indent="-226695" lvl="1">
              <a:lnSpc>
                <a:spcPts val="2940"/>
              </a:lnSpc>
              <a:buFont typeface="Arial"/>
              <a:buChar char="•"/>
            </a:pPr>
            <a:r>
              <a:rPr lang="en-US" sz="2100" spc="63">
                <a:solidFill>
                  <a:srgbClr val="2A2E3A"/>
                </a:solidFill>
                <a:latin typeface="Montserrat"/>
                <a:ea typeface="Montserrat"/>
                <a:cs typeface="Montserrat"/>
                <a:sym typeface="Montserrat"/>
              </a:rPr>
              <a:t>Savings are even larger when analysing the total cost for 2 lines versus 3 lines in various phone plans.</a:t>
            </a:r>
          </a:p>
        </p:txBody>
      </p:sp>
      <p:sp>
        <p:nvSpPr>
          <p:cNvPr name="TextBox 9" id="9"/>
          <p:cNvSpPr txBox="true"/>
          <p:nvPr/>
        </p:nvSpPr>
        <p:spPr>
          <a:xfrm rot="0">
            <a:off x="910977" y="2716029"/>
            <a:ext cx="7851836" cy="481330"/>
          </a:xfrm>
          <a:prstGeom prst="rect">
            <a:avLst/>
          </a:prstGeom>
        </p:spPr>
        <p:txBody>
          <a:bodyPr anchor="t" rtlCol="false" tIns="0" lIns="0" bIns="0" rIns="0">
            <a:spAutoFit/>
          </a:bodyPr>
          <a:lstStyle/>
          <a:p>
            <a:pPr algn="l" marL="0" indent="0" lvl="0">
              <a:lnSpc>
                <a:spcPts val="3919"/>
              </a:lnSpc>
              <a:spcBef>
                <a:spcPct val="0"/>
              </a:spcBef>
            </a:pPr>
            <a:r>
              <a:rPr lang="en-US" sz="2799" spc="61">
                <a:solidFill>
                  <a:srgbClr val="2A2E3A"/>
                </a:solidFill>
                <a:latin typeface="Montserrat Classic"/>
                <a:ea typeface="Montserrat Classic"/>
                <a:cs typeface="Montserrat Classic"/>
                <a:sym typeface="Montserrat Classic"/>
              </a:rPr>
              <a:t>Customers are more likely to churn if: </a:t>
            </a:r>
          </a:p>
        </p:txBody>
      </p:sp>
      <p:grpSp>
        <p:nvGrpSpPr>
          <p:cNvPr name="Group 10" id="10"/>
          <p:cNvGrpSpPr/>
          <p:nvPr/>
        </p:nvGrpSpPr>
        <p:grpSpPr>
          <a:xfrm rot="0">
            <a:off x="12525930" y="7899529"/>
            <a:ext cx="882816" cy="347758"/>
            <a:chOff x="0" y="0"/>
            <a:chExt cx="200866" cy="79125"/>
          </a:xfrm>
        </p:grpSpPr>
        <p:sp>
          <p:nvSpPr>
            <p:cNvPr name="Freeform 11" id="11"/>
            <p:cNvSpPr/>
            <p:nvPr/>
          </p:nvSpPr>
          <p:spPr>
            <a:xfrm flipH="false" flipV="false" rot="0">
              <a:off x="0" y="0"/>
              <a:ext cx="200866" cy="79125"/>
            </a:xfrm>
            <a:custGeom>
              <a:avLst/>
              <a:gdLst/>
              <a:ahLst/>
              <a:cxnLst/>
              <a:rect r="r" b="b" t="t" l="l"/>
              <a:pathLst>
                <a:path h="79125" w="200866">
                  <a:moveTo>
                    <a:pt x="0" y="0"/>
                  </a:moveTo>
                  <a:lnTo>
                    <a:pt x="200866" y="0"/>
                  </a:lnTo>
                  <a:lnTo>
                    <a:pt x="200866" y="79125"/>
                  </a:lnTo>
                  <a:lnTo>
                    <a:pt x="0" y="79125"/>
                  </a:lnTo>
                  <a:close/>
                </a:path>
              </a:pathLst>
            </a:custGeom>
            <a:solidFill>
              <a:srgbClr val="000000">
                <a:alpha val="0"/>
              </a:srgbClr>
            </a:solidFill>
            <a:ln w="38100" cap="sq">
              <a:solidFill>
                <a:srgbClr val="588C87"/>
              </a:solidFill>
              <a:prstDash val="solid"/>
              <a:miter/>
            </a:ln>
          </p:spPr>
        </p:sp>
        <p:sp>
          <p:nvSpPr>
            <p:cNvPr name="TextBox 12" id="12"/>
            <p:cNvSpPr txBox="true"/>
            <p:nvPr/>
          </p:nvSpPr>
          <p:spPr>
            <a:xfrm>
              <a:off x="0" y="-38100"/>
              <a:ext cx="200866" cy="117225"/>
            </a:xfrm>
            <a:prstGeom prst="rect">
              <a:avLst/>
            </a:prstGeom>
          </p:spPr>
          <p:txBody>
            <a:bodyPr anchor="ctr" rtlCol="false" tIns="50800" lIns="50800" bIns="50800" rIns="50800"/>
            <a:lstStyle/>
            <a:p>
              <a:pPr algn="ctr">
                <a:lnSpc>
                  <a:spcPts val="3079"/>
                </a:lnSpc>
              </a:pPr>
            </a:p>
          </p:txBody>
        </p:sp>
      </p:grpSp>
      <p:grpSp>
        <p:nvGrpSpPr>
          <p:cNvPr name="Group 13" id="13"/>
          <p:cNvGrpSpPr/>
          <p:nvPr/>
        </p:nvGrpSpPr>
        <p:grpSpPr>
          <a:xfrm rot="0">
            <a:off x="12525930" y="9084421"/>
            <a:ext cx="882816" cy="347758"/>
            <a:chOff x="0" y="0"/>
            <a:chExt cx="200866" cy="79125"/>
          </a:xfrm>
        </p:grpSpPr>
        <p:sp>
          <p:nvSpPr>
            <p:cNvPr name="Freeform 14" id="14"/>
            <p:cNvSpPr/>
            <p:nvPr/>
          </p:nvSpPr>
          <p:spPr>
            <a:xfrm flipH="false" flipV="false" rot="0">
              <a:off x="0" y="0"/>
              <a:ext cx="200866" cy="79125"/>
            </a:xfrm>
            <a:custGeom>
              <a:avLst/>
              <a:gdLst/>
              <a:ahLst/>
              <a:cxnLst/>
              <a:rect r="r" b="b" t="t" l="l"/>
              <a:pathLst>
                <a:path h="79125" w="200866">
                  <a:moveTo>
                    <a:pt x="0" y="0"/>
                  </a:moveTo>
                  <a:lnTo>
                    <a:pt x="200866" y="0"/>
                  </a:lnTo>
                  <a:lnTo>
                    <a:pt x="200866" y="79125"/>
                  </a:lnTo>
                  <a:lnTo>
                    <a:pt x="0" y="79125"/>
                  </a:lnTo>
                  <a:close/>
                </a:path>
              </a:pathLst>
            </a:custGeom>
            <a:solidFill>
              <a:srgbClr val="000000">
                <a:alpha val="0"/>
              </a:srgbClr>
            </a:solidFill>
            <a:ln w="38100" cap="sq">
              <a:solidFill>
                <a:srgbClr val="588C87"/>
              </a:solidFill>
              <a:prstDash val="solid"/>
              <a:miter/>
            </a:ln>
          </p:spPr>
        </p:sp>
        <p:sp>
          <p:nvSpPr>
            <p:cNvPr name="TextBox 15" id="15"/>
            <p:cNvSpPr txBox="true"/>
            <p:nvPr/>
          </p:nvSpPr>
          <p:spPr>
            <a:xfrm>
              <a:off x="0" y="-38100"/>
              <a:ext cx="200866" cy="117225"/>
            </a:xfrm>
            <a:prstGeom prst="rect">
              <a:avLst/>
            </a:prstGeom>
          </p:spPr>
          <p:txBody>
            <a:bodyPr anchor="ctr" rtlCol="false" tIns="50800" lIns="50800" bIns="50800" rIns="50800"/>
            <a:lstStyle/>
            <a:p>
              <a:pPr algn="ctr">
                <a:lnSpc>
                  <a:spcPts val="3079"/>
                </a:lnSpc>
              </a:pPr>
            </a:p>
          </p:txBody>
        </p:sp>
      </p:grpSp>
      <p:grpSp>
        <p:nvGrpSpPr>
          <p:cNvPr name="Group 16" id="16"/>
          <p:cNvGrpSpPr/>
          <p:nvPr/>
        </p:nvGrpSpPr>
        <p:grpSpPr>
          <a:xfrm rot="0">
            <a:off x="-2001494" y="8323039"/>
            <a:ext cx="4723978" cy="47239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18" id="1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9" id="19"/>
          <p:cNvGrpSpPr/>
          <p:nvPr/>
        </p:nvGrpSpPr>
        <p:grpSpPr>
          <a:xfrm rot="0">
            <a:off x="13408746" y="-4756149"/>
            <a:ext cx="8731159" cy="8731159"/>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21" id="21"/>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188760" y="2461892"/>
            <a:ext cx="5970857" cy="7695074"/>
            <a:chOff x="0" y="0"/>
            <a:chExt cx="1442029" cy="1858446"/>
          </a:xfrm>
        </p:grpSpPr>
        <p:sp>
          <p:nvSpPr>
            <p:cNvPr name="Freeform 3" id="3"/>
            <p:cNvSpPr/>
            <p:nvPr/>
          </p:nvSpPr>
          <p:spPr>
            <a:xfrm flipH="false" flipV="false" rot="0">
              <a:off x="0" y="0"/>
              <a:ext cx="1442029" cy="1858446"/>
            </a:xfrm>
            <a:custGeom>
              <a:avLst/>
              <a:gdLst/>
              <a:ahLst/>
              <a:cxnLst/>
              <a:rect r="r" b="b" t="t" l="l"/>
              <a:pathLst>
                <a:path h="1858446" w="1442029">
                  <a:moveTo>
                    <a:pt x="0" y="0"/>
                  </a:moveTo>
                  <a:lnTo>
                    <a:pt x="1442029" y="0"/>
                  </a:lnTo>
                  <a:lnTo>
                    <a:pt x="1442029" y="1858446"/>
                  </a:lnTo>
                  <a:lnTo>
                    <a:pt x="0" y="1858446"/>
                  </a:lnTo>
                  <a:close/>
                </a:path>
              </a:pathLst>
            </a:custGeom>
            <a:solidFill>
              <a:srgbClr val="40E0D0"/>
            </a:solidFill>
            <a:ln cap="sq">
              <a:noFill/>
              <a:prstDash val="solid"/>
              <a:miter/>
            </a:ln>
          </p:spPr>
        </p:sp>
        <p:sp>
          <p:nvSpPr>
            <p:cNvPr name="TextBox 4" id="4"/>
            <p:cNvSpPr txBox="true"/>
            <p:nvPr/>
          </p:nvSpPr>
          <p:spPr>
            <a:xfrm>
              <a:off x="0" y="-47625"/>
              <a:ext cx="1442029" cy="190607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159264" y="2461892"/>
            <a:ext cx="5970857" cy="7695074"/>
            <a:chOff x="0" y="0"/>
            <a:chExt cx="1442029" cy="1858446"/>
          </a:xfrm>
        </p:grpSpPr>
        <p:sp>
          <p:nvSpPr>
            <p:cNvPr name="Freeform 6" id="6"/>
            <p:cNvSpPr/>
            <p:nvPr/>
          </p:nvSpPr>
          <p:spPr>
            <a:xfrm flipH="false" flipV="false" rot="0">
              <a:off x="0" y="0"/>
              <a:ext cx="1442029" cy="1858446"/>
            </a:xfrm>
            <a:custGeom>
              <a:avLst/>
              <a:gdLst/>
              <a:ahLst/>
              <a:cxnLst/>
              <a:rect r="r" b="b" t="t" l="l"/>
              <a:pathLst>
                <a:path h="1858446" w="1442029">
                  <a:moveTo>
                    <a:pt x="0" y="0"/>
                  </a:moveTo>
                  <a:lnTo>
                    <a:pt x="1442029" y="0"/>
                  </a:lnTo>
                  <a:lnTo>
                    <a:pt x="1442029" y="1858446"/>
                  </a:lnTo>
                  <a:lnTo>
                    <a:pt x="0" y="1858446"/>
                  </a:lnTo>
                  <a:close/>
                </a:path>
              </a:pathLst>
            </a:custGeom>
            <a:solidFill>
              <a:srgbClr val="53B6AC"/>
            </a:solidFill>
            <a:ln cap="sq">
              <a:noFill/>
              <a:prstDash val="solid"/>
              <a:miter/>
            </a:ln>
          </p:spPr>
        </p:sp>
        <p:sp>
          <p:nvSpPr>
            <p:cNvPr name="TextBox 7" id="7"/>
            <p:cNvSpPr txBox="true"/>
            <p:nvPr/>
          </p:nvSpPr>
          <p:spPr>
            <a:xfrm>
              <a:off x="0" y="-47625"/>
              <a:ext cx="1442029" cy="190607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04257" y="2461892"/>
            <a:ext cx="5970857" cy="7714829"/>
            <a:chOff x="0" y="0"/>
            <a:chExt cx="1442029" cy="1863217"/>
          </a:xfrm>
        </p:grpSpPr>
        <p:sp>
          <p:nvSpPr>
            <p:cNvPr name="Freeform 9" id="9"/>
            <p:cNvSpPr/>
            <p:nvPr/>
          </p:nvSpPr>
          <p:spPr>
            <a:xfrm flipH="false" flipV="false" rot="0">
              <a:off x="0" y="0"/>
              <a:ext cx="1442029" cy="1863217"/>
            </a:xfrm>
            <a:custGeom>
              <a:avLst/>
              <a:gdLst/>
              <a:ahLst/>
              <a:cxnLst/>
              <a:rect r="r" b="b" t="t" l="l"/>
              <a:pathLst>
                <a:path h="1863217" w="1442029">
                  <a:moveTo>
                    <a:pt x="0" y="0"/>
                  </a:moveTo>
                  <a:lnTo>
                    <a:pt x="1442029" y="0"/>
                  </a:lnTo>
                  <a:lnTo>
                    <a:pt x="1442029" y="1863217"/>
                  </a:lnTo>
                  <a:lnTo>
                    <a:pt x="0" y="1863217"/>
                  </a:lnTo>
                  <a:close/>
                </a:path>
              </a:pathLst>
            </a:custGeom>
            <a:solidFill>
              <a:srgbClr val="588C87"/>
            </a:solidFill>
            <a:ln cap="sq">
              <a:noFill/>
              <a:prstDash val="solid"/>
              <a:miter/>
            </a:ln>
          </p:spPr>
        </p:sp>
        <p:sp>
          <p:nvSpPr>
            <p:cNvPr name="TextBox 10" id="10"/>
            <p:cNvSpPr txBox="true"/>
            <p:nvPr/>
          </p:nvSpPr>
          <p:spPr>
            <a:xfrm>
              <a:off x="0" y="-47625"/>
              <a:ext cx="1442029" cy="191084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5069637" y="973822"/>
            <a:ext cx="8148725" cy="942975"/>
          </a:xfrm>
          <a:prstGeom prst="rect">
            <a:avLst/>
          </a:prstGeom>
        </p:spPr>
        <p:txBody>
          <a:bodyPr anchor="t" rtlCol="false" tIns="0" lIns="0" bIns="0" rIns="0">
            <a:spAutoFit/>
          </a:bodyPr>
          <a:lstStyle/>
          <a:p>
            <a:pPr algn="ctr"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Hypothesis Testing</a:t>
            </a:r>
          </a:p>
        </p:txBody>
      </p:sp>
      <p:sp>
        <p:nvSpPr>
          <p:cNvPr name="TextBox 12" id="12"/>
          <p:cNvSpPr txBox="true"/>
          <p:nvPr/>
        </p:nvSpPr>
        <p:spPr>
          <a:xfrm rot="0">
            <a:off x="458801" y="4371004"/>
            <a:ext cx="5261770" cy="5634733"/>
          </a:xfrm>
          <a:prstGeom prst="rect">
            <a:avLst/>
          </a:prstGeom>
        </p:spPr>
        <p:txBody>
          <a:bodyPr anchor="t" rtlCol="false" tIns="0" lIns="0" bIns="0" rIns="0">
            <a:spAutoFit/>
          </a:bodyPr>
          <a:lstStyle/>
          <a:p>
            <a:pPr algn="l" marL="0" indent="0" lvl="0">
              <a:lnSpc>
                <a:spcPts val="2849"/>
              </a:lnSpc>
              <a:spcBef>
                <a:spcPct val="0"/>
              </a:spcBef>
            </a:pPr>
            <a:r>
              <a:rPr lang="en-US" sz="2035" spc="91">
                <a:solidFill>
                  <a:srgbClr val="FFFFFF"/>
                </a:solidFill>
                <a:latin typeface="Montserrat Classic"/>
                <a:ea typeface="Montserrat Classic"/>
                <a:cs typeface="Montserrat Classic"/>
                <a:sym typeface="Montserrat Classic"/>
              </a:rPr>
              <a:t>Null Hyp</a:t>
            </a:r>
            <a:r>
              <a:rPr lang="en-US" sz="2035" spc="91" strike="noStrike" u="none">
                <a:solidFill>
                  <a:srgbClr val="FFFFFF"/>
                </a:solidFill>
                <a:latin typeface="Montserrat Classic"/>
                <a:ea typeface="Montserrat Classic"/>
                <a:cs typeface="Montserrat Classic"/>
                <a:sym typeface="Montserrat Classic"/>
              </a:rPr>
              <a:t>othesis (H₀): Customers who have been using Telco’s services for over one year are equally likely to churn as those who have been using it for less than or equal to one year.</a:t>
            </a:r>
          </a:p>
          <a:p>
            <a:pPr algn="l">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Alternative Hypothesis(H₁): Customers who have been using Telco’s services for over 1 year are less likely to churn.</a:t>
            </a:r>
          </a:p>
          <a:p>
            <a:pPr algn="l">
              <a:lnSpc>
                <a:spcPts val="2849"/>
              </a:lnSpc>
              <a:spcBef>
                <a:spcPct val="0"/>
              </a:spcBef>
            </a:pP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Chi-Square Statistic: 708.78</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
        <p:nvSpPr>
          <p:cNvPr name="TextBox 13" id="13"/>
          <p:cNvSpPr txBox="true"/>
          <p:nvPr/>
        </p:nvSpPr>
        <p:spPr>
          <a:xfrm rot="0">
            <a:off x="415775" y="2651600"/>
            <a:ext cx="5261770" cy="1631542"/>
          </a:xfrm>
          <a:prstGeom prst="rect">
            <a:avLst/>
          </a:prstGeom>
        </p:spPr>
        <p:txBody>
          <a:bodyPr anchor="t" rtlCol="false" tIns="0" lIns="0" bIns="0" rIns="0">
            <a:spAutoFit/>
          </a:bodyPr>
          <a:lstStyle/>
          <a:p>
            <a:pPr algn="ctr" marL="0" indent="0" lvl="0">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Customers who have been using Telco's services for over one year are less likely to churn.</a:t>
            </a:r>
          </a:p>
        </p:txBody>
      </p:sp>
      <p:sp>
        <p:nvSpPr>
          <p:cNvPr name="TextBox 14" id="14"/>
          <p:cNvSpPr txBox="true"/>
          <p:nvPr/>
        </p:nvSpPr>
        <p:spPr>
          <a:xfrm rot="0">
            <a:off x="6513808" y="2651600"/>
            <a:ext cx="5261770" cy="1220611"/>
          </a:xfrm>
          <a:prstGeom prst="rect">
            <a:avLst/>
          </a:prstGeom>
        </p:spPr>
        <p:txBody>
          <a:bodyPr anchor="t" rtlCol="false" tIns="0" lIns="0" bIns="0" rIns="0">
            <a:spAutoFit/>
          </a:bodyPr>
          <a:lstStyle/>
          <a:p>
            <a:pPr algn="ctr">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Customers with month-to-month contracts are more likely to churn.</a:t>
            </a:r>
          </a:p>
        </p:txBody>
      </p:sp>
      <p:sp>
        <p:nvSpPr>
          <p:cNvPr name="TextBox 15" id="15"/>
          <p:cNvSpPr txBox="true"/>
          <p:nvPr/>
        </p:nvSpPr>
        <p:spPr>
          <a:xfrm rot="0">
            <a:off x="6513808" y="4371004"/>
            <a:ext cx="5261770" cy="5282308"/>
          </a:xfrm>
          <a:prstGeom prst="rect">
            <a:avLst/>
          </a:prstGeom>
        </p:spPr>
        <p:txBody>
          <a:bodyPr anchor="t" rtlCol="false" tIns="0" lIns="0" bIns="0" rIns="0">
            <a:spAutoFit/>
          </a:bodyPr>
          <a:lstStyle/>
          <a:p>
            <a:pPr algn="l" marL="0" indent="0" lvl="0">
              <a:lnSpc>
                <a:spcPts val="2849"/>
              </a:lnSpc>
              <a:spcBef>
                <a:spcPct val="0"/>
              </a:spcBef>
            </a:pPr>
            <a:r>
              <a:rPr lang="en-US" sz="2035" spc="91">
                <a:solidFill>
                  <a:srgbClr val="FFFFFF"/>
                </a:solidFill>
                <a:latin typeface="Montserrat Classic"/>
                <a:ea typeface="Montserrat Classic"/>
                <a:cs typeface="Montserrat Classic"/>
                <a:sym typeface="Montserrat Classic"/>
              </a:rPr>
              <a:t>Null Hyp</a:t>
            </a:r>
            <a:r>
              <a:rPr lang="en-US" sz="2035" spc="91" strike="noStrike" u="none">
                <a:solidFill>
                  <a:srgbClr val="FFFFFF"/>
                </a:solidFill>
                <a:latin typeface="Montserrat Classic"/>
                <a:ea typeface="Montserrat Classic"/>
                <a:cs typeface="Montserrat Classic"/>
                <a:sym typeface="Montserrat Classic"/>
              </a:rPr>
              <a:t>othesis (H₀): Customers with month-to-month contracts are equally likely to churn as those with other types of contracts.</a:t>
            </a:r>
          </a:p>
          <a:p>
            <a:pPr algn="l" marL="0" indent="0" lvl="0">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Alternative Hypothesis (H₁): Customers with month-to-month contracts are more likely to churn.</a:t>
            </a:r>
          </a:p>
          <a:p>
            <a:pPr algn="l">
              <a:lnSpc>
                <a:spcPts val="2849"/>
              </a:lnSpc>
              <a:spcBef>
                <a:spcPct val="0"/>
              </a:spcBef>
            </a:pPr>
          </a:p>
          <a:p>
            <a:pPr algn="l">
              <a:lnSpc>
                <a:spcPts val="2849"/>
              </a:lnSpc>
              <a:spcBef>
                <a:spcPct val="0"/>
              </a:spcBef>
            </a:pPr>
          </a:p>
          <a:p>
            <a:pPr algn="l">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Chi-Square Statistic: 1153.97</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
        <p:nvSpPr>
          <p:cNvPr name="TextBox 16" id="16"/>
          <p:cNvSpPr txBox="true"/>
          <p:nvPr/>
        </p:nvSpPr>
        <p:spPr>
          <a:xfrm rot="0">
            <a:off x="12543303" y="2651600"/>
            <a:ext cx="5261770" cy="1220611"/>
          </a:xfrm>
          <a:prstGeom prst="rect">
            <a:avLst/>
          </a:prstGeom>
        </p:spPr>
        <p:txBody>
          <a:bodyPr anchor="t" rtlCol="false" tIns="0" lIns="0" bIns="0" rIns="0">
            <a:spAutoFit/>
          </a:bodyPr>
          <a:lstStyle/>
          <a:p>
            <a:pPr algn="ctr">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Senior citizens are more likely to churn than non-senior citizens.</a:t>
            </a:r>
          </a:p>
        </p:txBody>
      </p:sp>
      <p:sp>
        <p:nvSpPr>
          <p:cNvPr name="TextBox 17" id="17"/>
          <p:cNvSpPr txBox="true"/>
          <p:nvPr/>
        </p:nvSpPr>
        <p:spPr>
          <a:xfrm rot="0">
            <a:off x="12543303" y="4371004"/>
            <a:ext cx="5261770" cy="4929883"/>
          </a:xfrm>
          <a:prstGeom prst="rect">
            <a:avLst/>
          </a:prstGeom>
        </p:spPr>
        <p:txBody>
          <a:bodyPr anchor="t" rtlCol="false" tIns="0" lIns="0" bIns="0" rIns="0">
            <a:spAutoFit/>
          </a:bodyPr>
          <a:lstStyle/>
          <a:p>
            <a:pPr algn="l">
              <a:lnSpc>
                <a:spcPts val="2849"/>
              </a:lnSpc>
            </a:pPr>
            <a:r>
              <a:rPr lang="en-US" sz="2035" spc="91">
                <a:solidFill>
                  <a:srgbClr val="FFFFFF"/>
                </a:solidFill>
                <a:latin typeface="Montserrat Classic"/>
                <a:ea typeface="Montserrat Classic"/>
                <a:cs typeface="Montserrat Classic"/>
                <a:sym typeface="Montserrat Classic"/>
              </a:rPr>
              <a:t>Null Hypothesis (H₀): Senior citizens are equally likely to churn as non-senior citizens.</a:t>
            </a:r>
          </a:p>
          <a:p>
            <a:pPr algn="l">
              <a:lnSpc>
                <a:spcPts val="2849"/>
              </a:lnSpc>
            </a:pPr>
          </a:p>
          <a:p>
            <a:pPr algn="l">
              <a:lnSpc>
                <a:spcPts val="2849"/>
              </a:lnSpc>
            </a:pPr>
            <a:r>
              <a:rPr lang="en-US" sz="2035" spc="91">
                <a:solidFill>
                  <a:srgbClr val="FFFFFF"/>
                </a:solidFill>
                <a:latin typeface="Montserrat Classic"/>
                <a:ea typeface="Montserrat Classic"/>
                <a:cs typeface="Montserrat Classic"/>
                <a:sym typeface="Montserrat Classic"/>
              </a:rPr>
              <a:t>Alternative Hypothesis (H₁): Senior citizens are more likely to churn than non-senior citizen</a:t>
            </a:r>
          </a:p>
          <a:p>
            <a:pPr algn="l">
              <a:lnSpc>
                <a:spcPts val="2849"/>
              </a:lnSpc>
              <a:spcBef>
                <a:spcPct val="0"/>
              </a:spcBef>
            </a:pPr>
          </a:p>
          <a:p>
            <a:pPr algn="l">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Z</a:t>
            </a:r>
            <a:r>
              <a:rPr lang="en-US" b="true" sz="2035" spc="91" strike="noStrike" u="none">
                <a:solidFill>
                  <a:srgbClr val="FFFFFF"/>
                </a:solidFill>
                <a:latin typeface="Montserrat Classic Bold"/>
                <a:ea typeface="Montserrat Classic Bold"/>
                <a:cs typeface="Montserrat Classic Bold"/>
                <a:sym typeface="Montserrat Classic Bold"/>
              </a:rPr>
              <a:t>-Statistic: 12.663</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DAGTvsk3zVk</dc:identifier>
  <dcterms:modified xsi:type="dcterms:W3CDTF">2011-08-01T06:04:30Z</dcterms:modified>
  <cp:revision>1</cp:revision>
  <dc:title>RNCP - Telco Company - Churn Prevention - Ironhack</dc:title>
</cp:coreProperties>
</file>